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78309" autoAdjust="0"/>
  </p:normalViewPr>
  <p:slideViewPr>
    <p:cSldViewPr snapToGrid="0">
      <p:cViewPr varScale="1">
        <p:scale>
          <a:sx n="90" d="100"/>
          <a:sy n="90" d="100"/>
        </p:scale>
        <p:origin x="1194" y="9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BF58A-3680-490F-9905-9AC097F1BFCD}" type="datetimeFigureOut">
              <a:rPr lang="en-US" smtClean="0"/>
              <a:t>4/28/2020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7A259-405B-4B0B-BADB-C51DAD1B2AD6}" type="slidenum">
              <a:rPr lang="en-US" smtClean="0"/>
              <a:t>‹#›</a:t>
            </a:fld>
            <a:endParaRPr lang="en-US"/>
          </a:p>
        </p:txBody>
      </p:sp>
    </p:spTree>
    <p:extLst>
      <p:ext uri="{BB962C8B-B14F-4D97-AF65-F5344CB8AC3E}">
        <p14:creationId xmlns:p14="http://schemas.microsoft.com/office/powerpoint/2010/main" val="359894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harepoint13.itts.ttu.edu/em/Compliance/default.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FRIENDS</a:t>
            </a:r>
          </a:p>
          <a:p>
            <a:endParaRPr lang="en-US" dirty="0" smtClean="0"/>
          </a:p>
          <a:p>
            <a:r>
              <a:rPr lang="en-US" sz="1200" b="1" kern="1200" dirty="0" smtClean="0">
                <a:solidFill>
                  <a:schemeClr val="tx1"/>
                </a:solidFill>
                <a:effectLst/>
                <a:latin typeface="+mn-lt"/>
                <a:ea typeface="+mn-ea"/>
                <a:cs typeface="+mn-cs"/>
              </a:rPr>
              <a:t>Cataloging &amp; Monitoring Internal Compliance Efforts Utilizing SharePoint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Background/History/Need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Logging</a:t>
            </a:r>
          </a:p>
          <a:p>
            <a:pPr lvl="0"/>
            <a:r>
              <a:rPr lang="en-US" sz="1200" kern="1200" dirty="0" smtClean="0">
                <a:solidFill>
                  <a:schemeClr val="tx1"/>
                </a:solidFill>
                <a:effectLst/>
                <a:latin typeface="+mn-lt"/>
                <a:ea typeface="+mn-ea"/>
                <a:cs typeface="+mn-cs"/>
              </a:rPr>
              <a:t>Central place – front counter/traveling/</a:t>
            </a:r>
          </a:p>
          <a:p>
            <a:pPr lvl="0"/>
            <a:r>
              <a:rPr lang="en-US" sz="1200" kern="1200" dirty="0" smtClean="0">
                <a:solidFill>
                  <a:schemeClr val="tx1"/>
                </a:solidFill>
                <a:effectLst/>
                <a:latin typeface="+mn-lt"/>
                <a:ea typeface="+mn-ea"/>
                <a:cs typeface="+mn-cs"/>
              </a:rPr>
              <a:t>Documentation Source</a:t>
            </a:r>
          </a:p>
          <a:p>
            <a:pPr lvl="0"/>
            <a:r>
              <a:rPr lang="en-US" sz="1200" kern="1200" dirty="0" smtClean="0">
                <a:solidFill>
                  <a:schemeClr val="tx1"/>
                </a:solidFill>
                <a:effectLst/>
                <a:latin typeface="+mn-lt"/>
                <a:ea typeface="+mn-ea"/>
                <a:cs typeface="+mn-cs"/>
              </a:rPr>
              <a:t>Grant view access for auditors</a:t>
            </a:r>
          </a:p>
          <a:p>
            <a:endParaRPr lang="en-US" dirty="0"/>
          </a:p>
        </p:txBody>
      </p:sp>
      <p:sp>
        <p:nvSpPr>
          <p:cNvPr id="4" name="Slide Number Placeholder 3"/>
          <p:cNvSpPr>
            <a:spLocks noGrp="1"/>
          </p:cNvSpPr>
          <p:nvPr>
            <p:ph type="sldNum" sz="quarter" idx="10"/>
          </p:nvPr>
        </p:nvSpPr>
        <p:spPr/>
        <p:txBody>
          <a:bodyPr/>
          <a:lstStyle/>
          <a:p>
            <a:fld id="{C5D7A259-405B-4B0B-BADB-C51DAD1B2AD6}" type="slidenum">
              <a:rPr lang="en-US" smtClean="0"/>
              <a:t>1</a:t>
            </a:fld>
            <a:endParaRPr lang="en-US"/>
          </a:p>
        </p:txBody>
      </p:sp>
    </p:spTree>
    <p:extLst>
      <p:ext uri="{BB962C8B-B14F-4D97-AF65-F5344CB8AC3E}">
        <p14:creationId xmlns:p14="http://schemas.microsoft.com/office/powerpoint/2010/main" val="127924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r>
              <a:rPr lang="en-US" dirty="0"/>
              <a:t>For the SharePoint to be successful, all policies and procedures will only be updated through the site in an effort to assess the effectiveness and allow for an archive of all updates as well as a date and timestamp.</a:t>
            </a:r>
          </a:p>
          <a:p>
            <a:endParaRPr lang="en-US" dirty="0" smtClean="0"/>
          </a:p>
          <a:p>
            <a:r>
              <a:rPr lang="en-US" sz="1200" b="1" kern="1200" dirty="0" smtClean="0">
                <a:solidFill>
                  <a:schemeClr val="tx1"/>
                </a:solidFill>
                <a:effectLst/>
                <a:latin typeface="+mn-lt"/>
                <a:ea typeface="+mn-ea"/>
                <a:cs typeface="+mn-cs"/>
              </a:rPr>
              <a:t>Other Applications/Moving Forward/Best Practices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NASFAA Ask </a:t>
            </a:r>
            <a:r>
              <a:rPr lang="en-US" sz="1200" kern="1200" dirty="0" err="1" smtClean="0">
                <a:solidFill>
                  <a:schemeClr val="tx1"/>
                </a:solidFill>
                <a:effectLst/>
                <a:latin typeface="+mn-lt"/>
                <a:ea typeface="+mn-ea"/>
                <a:cs typeface="+mn-cs"/>
              </a:rPr>
              <a:t>Regs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 Aid Index</a:t>
            </a:r>
          </a:p>
          <a:p>
            <a:endParaRPr lang="en-US" dirty="0"/>
          </a:p>
        </p:txBody>
      </p:sp>
      <p:sp>
        <p:nvSpPr>
          <p:cNvPr id="4" name="Slide Number Placeholder 3"/>
          <p:cNvSpPr>
            <a:spLocks noGrp="1"/>
          </p:cNvSpPr>
          <p:nvPr>
            <p:ph type="sldNum" sz="quarter" idx="10"/>
          </p:nvPr>
        </p:nvSpPr>
        <p:spPr/>
        <p:txBody>
          <a:bodyPr/>
          <a:lstStyle/>
          <a:p>
            <a:fld id="{6E8F5812-74E4-4C37-BECC-39C6A7304376}" type="slidenum">
              <a:rPr lang="en-US" smtClean="0"/>
              <a:t>10</a:t>
            </a:fld>
            <a:endParaRPr lang="en-US" dirty="0"/>
          </a:p>
        </p:txBody>
      </p:sp>
    </p:spTree>
    <p:extLst>
      <p:ext uri="{BB962C8B-B14F-4D97-AF65-F5344CB8AC3E}">
        <p14:creationId xmlns:p14="http://schemas.microsoft.com/office/powerpoint/2010/main" val="158619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our committee needs representatives from Arkansas</a:t>
            </a:r>
            <a:r>
              <a:rPr lang="en-US" baseline="0" dirty="0" smtClean="0"/>
              <a:t> </a:t>
            </a:r>
            <a:r>
              <a:rPr lang="en-US" dirty="0" smtClean="0"/>
              <a:t>and New Mexico.  Please let us know if you are interested.</a:t>
            </a:r>
          </a:p>
          <a:p>
            <a:r>
              <a:rPr lang="en-US" dirty="0" smtClean="0"/>
              <a:t>Welcome our newest committee member</a:t>
            </a:r>
            <a:r>
              <a:rPr lang="en-US" baseline="0" dirty="0" smtClean="0"/>
              <a:t> – Antoinette Brown from the University of Louisiana at </a:t>
            </a:r>
            <a:r>
              <a:rPr lang="en-US" baseline="0" dirty="0" smtClean="0"/>
              <a:t>Lafayette</a:t>
            </a:r>
          </a:p>
          <a:p>
            <a:endParaRPr lang="en-US" baseline="0" dirty="0" smtClean="0"/>
          </a:p>
          <a:p>
            <a:r>
              <a:rPr lang="en-US" baseline="0" dirty="0" smtClean="0"/>
              <a:t>Next Webinar will be in May to discuss the final section on overview of tools by utilizing an internal sharepoint.</a:t>
            </a:r>
          </a:p>
          <a:p>
            <a:endParaRPr lang="en-US" baseline="0" dirty="0" smtClean="0"/>
          </a:p>
          <a:p>
            <a:r>
              <a:rPr lang="en-US" sz="1200" b="1" kern="1200" dirty="0" smtClean="0">
                <a:solidFill>
                  <a:schemeClr val="tx1"/>
                </a:solidFill>
                <a:effectLst/>
                <a:latin typeface="+mn-lt"/>
                <a:ea typeface="+mn-ea"/>
                <a:cs typeface="+mn-cs"/>
              </a:rPr>
              <a:t>Final Thought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we change how we do processes or do we change the policy and procedure?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C72EC7A-5571-4A9B-B1BF-D3E3943A5FB5}" type="slidenum">
              <a:rPr lang="en-US" smtClean="0"/>
              <a:t>11</a:t>
            </a:fld>
            <a:endParaRPr lang="en-US"/>
          </a:p>
        </p:txBody>
      </p:sp>
    </p:spTree>
    <p:extLst>
      <p:ext uri="{BB962C8B-B14F-4D97-AF65-F5344CB8AC3E}">
        <p14:creationId xmlns:p14="http://schemas.microsoft.com/office/powerpoint/2010/main" val="7820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Thought behind </a:t>
            </a:r>
            <a:r>
              <a:rPr lang="en-US" sz="1200" b="1" kern="1200" smtClean="0">
                <a:solidFill>
                  <a:schemeClr val="tx1"/>
                </a:solidFill>
                <a:effectLst/>
                <a:latin typeface="+mn-lt"/>
                <a:ea typeface="+mn-ea"/>
                <a:cs typeface="+mn-cs"/>
              </a:rPr>
              <a:t>this approach: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we change how we do processes or do we change the policy and procedure?</a:t>
            </a:r>
          </a:p>
          <a:p>
            <a:endParaRPr lang="en-US" dirty="0" smtClean="0"/>
          </a:p>
          <a:p>
            <a:r>
              <a:rPr lang="en-US" dirty="0" smtClean="0"/>
              <a:t>Organizing &amp; monitoring compliance utilizing sharepoint –</a:t>
            </a:r>
          </a:p>
          <a:p>
            <a:r>
              <a:rPr lang="en-US" dirty="0" smtClean="0"/>
              <a:t>Build this in-house</a:t>
            </a:r>
          </a:p>
          <a:p>
            <a:r>
              <a:rPr lang="en-US" dirty="0" smtClean="0"/>
              <a:t>Staff</a:t>
            </a:r>
            <a:r>
              <a:rPr lang="en-US" baseline="0" dirty="0" smtClean="0"/>
              <a:t> can sign-in remotely</a:t>
            </a:r>
          </a:p>
          <a:p>
            <a:r>
              <a:rPr lang="en-US" sz="1200" b="1" kern="1200" dirty="0" smtClean="0">
                <a:solidFill>
                  <a:schemeClr val="tx1"/>
                </a:solidFill>
                <a:effectLst/>
                <a:latin typeface="+mn-lt"/>
                <a:ea typeface="+mn-ea"/>
                <a:cs typeface="+mn-cs"/>
              </a:rPr>
              <a:t>Overview of SharePoint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(quick overview then we will do a real-time demonstration of the components – put screen shots in slides for you to have a visual or guide)</a:t>
            </a:r>
          </a:p>
          <a:p>
            <a:endParaRPr lang="en-US" dirty="0" smtClean="0"/>
          </a:p>
          <a:p>
            <a:r>
              <a:rPr lang="en-US" dirty="0" smtClean="0"/>
              <a:t>HAVE</a:t>
            </a:r>
            <a:r>
              <a:rPr lang="en-US" baseline="0" dirty="0" smtClean="0"/>
              <a:t> LOG IN READY to SHOW THEM!!!</a:t>
            </a:r>
          </a:p>
          <a:p>
            <a:r>
              <a:rPr lang="en-US" dirty="0" smtClean="0">
                <a:hlinkClick r:id="rId3"/>
              </a:rPr>
              <a:t>https://sharepoint13.itts.ttu.edu/em/Compliance/default.aspx</a:t>
            </a:r>
            <a:endParaRPr lang="en-US" dirty="0" smtClean="0"/>
          </a:p>
          <a:p>
            <a:endParaRPr lang="en-US" dirty="0" smtClean="0"/>
          </a:p>
          <a:p>
            <a:r>
              <a:rPr lang="en-US" b="1" dirty="0" smtClean="0"/>
              <a:t>Three Main Components</a:t>
            </a:r>
            <a:endParaRPr lang="en-US" dirty="0" smtClean="0"/>
          </a:p>
          <a:p>
            <a:r>
              <a:rPr lang="en-US" dirty="0" smtClean="0"/>
              <a:t/>
            </a:r>
            <a:br>
              <a:rPr lang="en-US" dirty="0" smtClean="0"/>
            </a:br>
            <a:r>
              <a:rPr lang="en-US" dirty="0" smtClean="0"/>
              <a:t>1.  Lists</a:t>
            </a:r>
          </a:p>
          <a:p>
            <a:r>
              <a:rPr lang="en-US" dirty="0" smtClean="0"/>
              <a:t> </a:t>
            </a:r>
          </a:p>
          <a:p>
            <a:r>
              <a:rPr lang="en-US" dirty="0" smtClean="0"/>
              <a:t>2.  Discussions</a:t>
            </a:r>
          </a:p>
          <a:p>
            <a:r>
              <a:rPr lang="en-US" dirty="0" smtClean="0"/>
              <a:t> </a:t>
            </a:r>
          </a:p>
          <a:p>
            <a:pPr marL="228600" indent="-228600">
              <a:buAutoNum type="arabicPeriod" startAt="3"/>
            </a:pPr>
            <a:r>
              <a:rPr lang="en-US" dirty="0" smtClean="0"/>
              <a:t>Libraries</a:t>
            </a:r>
          </a:p>
          <a:p>
            <a:pPr marL="228600" indent="-228600">
              <a:buAutoNum type="arabicPeriod" startAt="3"/>
            </a:pPr>
            <a:endParaRPr lang="en-US" dirty="0" smtClean="0"/>
          </a:p>
          <a:p>
            <a:r>
              <a:rPr lang="en-US" sz="1200" b="1" kern="1200" dirty="0" smtClean="0">
                <a:solidFill>
                  <a:schemeClr val="tx1"/>
                </a:solidFill>
                <a:effectLst/>
                <a:latin typeface="+mn-lt"/>
                <a:ea typeface="+mn-ea"/>
                <a:cs typeface="+mn-cs"/>
              </a:rPr>
              <a:t>LISTS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Audit/Compliance Internal Disclosure Report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Explain layout</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Complete this form to report any compliance issues.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Select Add New Item</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Complete the form</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Internal # (leave blank) (internal system – I do ours based on terms)</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Attach any documentation</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Date – auto</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Financial Aid Area</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Staff Involved (list all staff involved)</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Be as detailed as possible</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Explain how the issue was corrected</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Corrective Action Plan moving forward (this plan will be monitored to ensure internal control.)</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Select Save</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Shannon completes the log information.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Email Distribution</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Compliance Events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Work in progress (starting with 2016, will assess each month)</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Compliance Policy and Procedure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Explain Layout</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Select Add New Item</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Name of P&amp;P that needs updates or edits.</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Attach all documentation</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Effective date of policy</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Why?</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Select save.</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Email distribution</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Consumer Information Assessment  (NEWEST ADDITION to the Site)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Explain Layout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Next steps – workflow for notification across campus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DISCUSSIONS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Discussion Boards serve as a means of documentation for P&amp;P updates.  Discussion boards are not to be used to discuss compliance issues.  Use the disclosure or P&amp;P report.</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LIBRARIES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policies and procedures are located in these libraries.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SharePoint to be successful, all policies and procedures will only be updated through the site in an effort to assess the effectiveness and allow for an archive of all updates as well as a date and timestamp.</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E8F5812-74E4-4C37-BECC-39C6A7304376}" type="slidenum">
              <a:rPr lang="en-US" smtClean="0"/>
              <a:t>2</a:t>
            </a:fld>
            <a:endParaRPr lang="en-US" dirty="0"/>
          </a:p>
        </p:txBody>
      </p:sp>
    </p:spTree>
    <p:extLst>
      <p:ext uri="{BB962C8B-B14F-4D97-AF65-F5344CB8AC3E}">
        <p14:creationId xmlns:p14="http://schemas.microsoft.com/office/powerpoint/2010/main" val="234952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smtClean="0"/>
              <a:t>Three Main Components</a:t>
            </a:r>
            <a:endParaRPr lang="en-US" dirty="0" smtClean="0"/>
          </a:p>
          <a:p>
            <a:r>
              <a:rPr lang="en-US" dirty="0" smtClean="0"/>
              <a:t/>
            </a:r>
            <a:br>
              <a:rPr lang="en-US" dirty="0" smtClean="0"/>
            </a:br>
            <a:r>
              <a:rPr lang="en-US" dirty="0" smtClean="0"/>
              <a:t>1.  Lists</a:t>
            </a:r>
          </a:p>
          <a:p>
            <a:r>
              <a:rPr lang="en-US" dirty="0" smtClean="0"/>
              <a:t> </a:t>
            </a:r>
          </a:p>
          <a:p>
            <a:r>
              <a:rPr lang="en-US" dirty="0" smtClean="0"/>
              <a:t>2.  Discussions</a:t>
            </a:r>
          </a:p>
          <a:p>
            <a:r>
              <a:rPr lang="en-US" dirty="0" smtClean="0"/>
              <a:t> </a:t>
            </a:r>
          </a:p>
          <a:p>
            <a:r>
              <a:rPr lang="en-US" dirty="0" smtClean="0"/>
              <a:t>3.  Libraries</a:t>
            </a:r>
          </a:p>
          <a:p>
            <a:endParaRPr lang="en-US" dirty="0"/>
          </a:p>
        </p:txBody>
      </p:sp>
      <p:sp>
        <p:nvSpPr>
          <p:cNvPr id="4" name="Slide Number Placeholder 3"/>
          <p:cNvSpPr>
            <a:spLocks noGrp="1"/>
          </p:cNvSpPr>
          <p:nvPr>
            <p:ph type="sldNum" sz="quarter" idx="10"/>
          </p:nvPr>
        </p:nvSpPr>
        <p:spPr/>
        <p:txBody>
          <a:bodyPr/>
          <a:lstStyle/>
          <a:p>
            <a:fld id="{6E8F5812-74E4-4C37-BECC-39C6A7304376}" type="slidenum">
              <a:rPr lang="en-US" smtClean="0"/>
              <a:t>3</a:t>
            </a:fld>
            <a:endParaRPr lang="en-US" dirty="0"/>
          </a:p>
        </p:txBody>
      </p:sp>
    </p:spTree>
    <p:extLst>
      <p:ext uri="{BB962C8B-B14F-4D97-AF65-F5344CB8AC3E}">
        <p14:creationId xmlns:p14="http://schemas.microsoft.com/office/powerpoint/2010/main" val="396081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Audit/Compliance Internal Disclosure Report</a:t>
            </a:r>
            <a:endParaRPr lang="en-US" sz="1100" dirty="0"/>
          </a:p>
          <a:p>
            <a:pPr lvl="1"/>
            <a:r>
              <a:rPr lang="en-US" dirty="0"/>
              <a:t>Complete this form to report any compliance issues.</a:t>
            </a:r>
            <a:endParaRPr lang="en-US" sz="1100" dirty="0"/>
          </a:p>
          <a:p>
            <a:pPr lvl="1"/>
            <a:r>
              <a:rPr lang="en-US" dirty="0"/>
              <a:t>Select Add New Item</a:t>
            </a:r>
            <a:endParaRPr lang="en-US" sz="1100" dirty="0"/>
          </a:p>
          <a:p>
            <a:pPr lvl="1"/>
            <a:r>
              <a:rPr lang="en-US" dirty="0"/>
              <a:t>Complete the form</a:t>
            </a:r>
            <a:endParaRPr lang="en-US" sz="1100" dirty="0"/>
          </a:p>
          <a:p>
            <a:pPr lvl="2"/>
            <a:r>
              <a:rPr lang="en-US" dirty="0"/>
              <a:t>Internal # (leave blank)</a:t>
            </a:r>
            <a:endParaRPr lang="en-US" sz="1100" dirty="0"/>
          </a:p>
          <a:p>
            <a:pPr lvl="2"/>
            <a:r>
              <a:rPr lang="en-US" dirty="0"/>
              <a:t>Attach any documentation</a:t>
            </a:r>
            <a:endParaRPr lang="en-US" sz="1100" dirty="0"/>
          </a:p>
          <a:p>
            <a:pPr lvl="2"/>
            <a:r>
              <a:rPr lang="en-US" dirty="0"/>
              <a:t>Date – auto</a:t>
            </a:r>
            <a:endParaRPr lang="en-US" sz="1100" dirty="0"/>
          </a:p>
          <a:p>
            <a:pPr lvl="2"/>
            <a:r>
              <a:rPr lang="en-US" dirty="0"/>
              <a:t>Financial Aid Area</a:t>
            </a:r>
            <a:endParaRPr lang="en-US" sz="1100" dirty="0"/>
          </a:p>
          <a:p>
            <a:pPr lvl="2"/>
            <a:r>
              <a:rPr lang="en-US" dirty="0"/>
              <a:t>Staff Involved (list all staff involved)</a:t>
            </a:r>
            <a:endParaRPr lang="en-US" sz="1100" dirty="0"/>
          </a:p>
          <a:p>
            <a:pPr lvl="2"/>
            <a:r>
              <a:rPr lang="en-US" dirty="0"/>
              <a:t>Be as detailed as possible</a:t>
            </a:r>
            <a:endParaRPr lang="en-US" sz="1100" dirty="0"/>
          </a:p>
          <a:p>
            <a:pPr lvl="2"/>
            <a:r>
              <a:rPr lang="en-US" dirty="0"/>
              <a:t>Explain how the issue was corrected</a:t>
            </a:r>
            <a:endParaRPr lang="en-US" sz="1100" dirty="0"/>
          </a:p>
          <a:p>
            <a:pPr lvl="2"/>
            <a:r>
              <a:rPr lang="en-US" dirty="0"/>
              <a:t>Corrective Action Plan moving forward (this plan will be monitored to ensure internal control.)</a:t>
            </a:r>
            <a:endParaRPr lang="en-US" sz="1100" dirty="0"/>
          </a:p>
          <a:p>
            <a:pPr lvl="2"/>
            <a:r>
              <a:rPr lang="en-US" dirty="0"/>
              <a:t>Select Save</a:t>
            </a:r>
            <a:endParaRPr lang="en-US" sz="1100" dirty="0"/>
          </a:p>
          <a:p>
            <a:pPr lvl="2"/>
            <a:r>
              <a:rPr lang="en-US" dirty="0"/>
              <a:t>Shannon completes the log information. </a:t>
            </a:r>
            <a:endParaRPr lang="en-US" sz="1100" dirty="0"/>
          </a:p>
          <a:p>
            <a:pPr lvl="0"/>
            <a:r>
              <a:rPr lang="en-US" dirty="0"/>
              <a:t>Compliance Events</a:t>
            </a:r>
            <a:endParaRPr lang="en-US" sz="1100" dirty="0"/>
          </a:p>
          <a:p>
            <a:pPr lvl="1"/>
            <a:r>
              <a:rPr lang="en-US" dirty="0"/>
              <a:t>Work in progress – Training Archive</a:t>
            </a:r>
          </a:p>
          <a:p>
            <a:pPr lvl="1"/>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6E8F5812-74E4-4C37-BECC-39C6A7304376}" type="slidenum">
              <a:rPr lang="en-US" smtClean="0"/>
              <a:t>4</a:t>
            </a:fld>
            <a:endParaRPr lang="en-US" dirty="0"/>
          </a:p>
        </p:txBody>
      </p:sp>
    </p:spTree>
    <p:extLst>
      <p:ext uri="{BB962C8B-B14F-4D97-AF65-F5344CB8AC3E}">
        <p14:creationId xmlns:p14="http://schemas.microsoft.com/office/powerpoint/2010/main" val="11147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Compliance Policy and Procedure</a:t>
            </a:r>
            <a:endParaRPr lang="en-US" sz="1100" dirty="0"/>
          </a:p>
          <a:p>
            <a:pPr lvl="1"/>
            <a:r>
              <a:rPr lang="en-US" dirty="0"/>
              <a:t>Select Add New Item</a:t>
            </a:r>
            <a:endParaRPr lang="en-US" sz="1100" dirty="0"/>
          </a:p>
          <a:p>
            <a:pPr lvl="2"/>
            <a:r>
              <a:rPr lang="en-US" dirty="0"/>
              <a:t>Name of P&amp;P that needs updates or edits.</a:t>
            </a:r>
            <a:endParaRPr lang="en-US" sz="1100" dirty="0"/>
          </a:p>
          <a:p>
            <a:pPr lvl="2"/>
            <a:r>
              <a:rPr lang="en-US" dirty="0"/>
              <a:t>Attach all documentation</a:t>
            </a:r>
            <a:endParaRPr lang="en-US" sz="1100" dirty="0"/>
          </a:p>
          <a:p>
            <a:pPr lvl="2"/>
            <a:r>
              <a:rPr lang="en-US" dirty="0"/>
              <a:t>Effective date of policy</a:t>
            </a:r>
            <a:endParaRPr lang="en-US" sz="1100" dirty="0"/>
          </a:p>
          <a:p>
            <a:pPr lvl="2"/>
            <a:r>
              <a:rPr lang="en-US" dirty="0"/>
              <a:t>Why?</a:t>
            </a:r>
            <a:endParaRPr lang="en-US" sz="1100" dirty="0"/>
          </a:p>
          <a:p>
            <a:pPr lvl="2"/>
            <a:r>
              <a:rPr lang="en-US" dirty="0"/>
              <a:t>Select save.</a:t>
            </a:r>
            <a:endParaRPr lang="en-US" sz="1100" dirty="0"/>
          </a:p>
          <a:p>
            <a:endParaRPr lang="en-US" dirty="0"/>
          </a:p>
        </p:txBody>
      </p:sp>
      <p:sp>
        <p:nvSpPr>
          <p:cNvPr id="4" name="Slide Number Placeholder 3"/>
          <p:cNvSpPr>
            <a:spLocks noGrp="1"/>
          </p:cNvSpPr>
          <p:nvPr>
            <p:ph type="sldNum" sz="quarter" idx="10"/>
          </p:nvPr>
        </p:nvSpPr>
        <p:spPr/>
        <p:txBody>
          <a:bodyPr/>
          <a:lstStyle/>
          <a:p>
            <a:fld id="{6E8F5812-74E4-4C37-BECC-39C6A7304376}" type="slidenum">
              <a:rPr lang="en-US" smtClean="0"/>
              <a:t>5</a:t>
            </a:fld>
            <a:endParaRPr lang="en-US" dirty="0"/>
          </a:p>
        </p:txBody>
      </p:sp>
    </p:spTree>
    <p:extLst>
      <p:ext uri="{BB962C8B-B14F-4D97-AF65-F5344CB8AC3E}">
        <p14:creationId xmlns:p14="http://schemas.microsoft.com/office/powerpoint/2010/main" val="198148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5812-74E4-4C37-BECC-39C6A7304376}" type="slidenum">
              <a:rPr lang="en-US" smtClean="0"/>
              <a:t>6</a:t>
            </a:fld>
            <a:endParaRPr lang="en-US" dirty="0"/>
          </a:p>
        </p:txBody>
      </p:sp>
    </p:spTree>
    <p:extLst>
      <p:ext uri="{BB962C8B-B14F-4D97-AF65-F5344CB8AC3E}">
        <p14:creationId xmlns:p14="http://schemas.microsoft.com/office/powerpoint/2010/main" val="207155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DISCUSSIONS</a:t>
            </a:r>
            <a:endParaRPr lang="en-US" dirty="0"/>
          </a:p>
          <a:p>
            <a:r>
              <a:rPr lang="en-US" dirty="0"/>
              <a:t>Discussion Boards serve as a means of documentation for P&amp;P updates.  Discussion boards are not to be used to discuss compliance issues.  Use the disclosure or P&amp;P report.</a:t>
            </a:r>
          </a:p>
          <a:p>
            <a:r>
              <a:rPr lang="en-US" b="1" dirty="0"/>
              <a:t> </a:t>
            </a:r>
            <a:endParaRPr lang="en-US" dirty="0"/>
          </a:p>
          <a:p>
            <a:r>
              <a:rPr lang="en-US" b="1" dirty="0"/>
              <a:t>LIBRARIES</a:t>
            </a:r>
            <a:endParaRPr lang="en-US" dirty="0"/>
          </a:p>
          <a:p>
            <a:r>
              <a:rPr lang="en-US" dirty="0"/>
              <a:t>All policies and procedures are located in these libraries.</a:t>
            </a:r>
          </a:p>
          <a:p>
            <a:endParaRPr lang="en-US" dirty="0"/>
          </a:p>
        </p:txBody>
      </p:sp>
      <p:sp>
        <p:nvSpPr>
          <p:cNvPr id="4" name="Slide Number Placeholder 3"/>
          <p:cNvSpPr>
            <a:spLocks noGrp="1"/>
          </p:cNvSpPr>
          <p:nvPr>
            <p:ph type="sldNum" sz="quarter" idx="10"/>
          </p:nvPr>
        </p:nvSpPr>
        <p:spPr/>
        <p:txBody>
          <a:bodyPr/>
          <a:lstStyle/>
          <a:p>
            <a:fld id="{6E8F5812-74E4-4C37-BECC-39C6A7304376}" type="slidenum">
              <a:rPr lang="en-US" smtClean="0"/>
              <a:t>7</a:t>
            </a:fld>
            <a:endParaRPr lang="en-US" dirty="0"/>
          </a:p>
        </p:txBody>
      </p:sp>
    </p:spTree>
    <p:extLst>
      <p:ext uri="{BB962C8B-B14F-4D97-AF65-F5344CB8AC3E}">
        <p14:creationId xmlns:p14="http://schemas.microsoft.com/office/powerpoint/2010/main" val="193671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5812-74E4-4C37-BECC-39C6A7304376}" type="slidenum">
              <a:rPr lang="en-US" smtClean="0"/>
              <a:t>8</a:t>
            </a:fld>
            <a:endParaRPr lang="en-US" dirty="0"/>
          </a:p>
        </p:txBody>
      </p:sp>
    </p:spTree>
    <p:extLst>
      <p:ext uri="{BB962C8B-B14F-4D97-AF65-F5344CB8AC3E}">
        <p14:creationId xmlns:p14="http://schemas.microsoft.com/office/powerpoint/2010/main" val="247331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the sharepoint to develop</a:t>
            </a:r>
            <a:r>
              <a:rPr lang="en-US" baseline="0" dirty="0" smtClean="0"/>
              <a:t> our consumer information assessment library.</a:t>
            </a:r>
          </a:p>
          <a:p>
            <a:endParaRPr lang="en-US" dirty="0"/>
          </a:p>
        </p:txBody>
      </p:sp>
      <p:sp>
        <p:nvSpPr>
          <p:cNvPr id="4" name="Slide Number Placeholder 3"/>
          <p:cNvSpPr>
            <a:spLocks noGrp="1"/>
          </p:cNvSpPr>
          <p:nvPr>
            <p:ph type="sldNum" sz="quarter" idx="10"/>
          </p:nvPr>
        </p:nvSpPr>
        <p:spPr/>
        <p:txBody>
          <a:bodyPr/>
          <a:lstStyle/>
          <a:p>
            <a:fld id="{6E8F5812-74E4-4C37-BECC-39C6A7304376}" type="slidenum">
              <a:rPr lang="en-US" smtClean="0"/>
              <a:t>9</a:t>
            </a:fld>
            <a:endParaRPr lang="en-US" dirty="0"/>
          </a:p>
        </p:txBody>
      </p:sp>
    </p:spTree>
    <p:extLst>
      <p:ext uri="{BB962C8B-B14F-4D97-AF65-F5344CB8AC3E}">
        <p14:creationId xmlns:p14="http://schemas.microsoft.com/office/powerpoint/2010/main" val="228039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4/28/2020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4/28/2020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swasfaa.org/Volunte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SWASFAA Training &amp; Education Committee</a:t>
            </a:r>
            <a:br>
              <a:rPr lang="en-US" sz="3200" dirty="0" smtClean="0"/>
            </a:br>
            <a:r>
              <a:rPr lang="en-US" sz="3200" dirty="0" smtClean="0"/>
              <a:t>Policy &amp; Procedure Pathway</a:t>
            </a:r>
            <a:br>
              <a:rPr lang="en-US" sz="3200" dirty="0" smtClean="0"/>
            </a:br>
            <a:r>
              <a:rPr lang="en-US" sz="3200" dirty="0"/>
              <a:t/>
            </a:r>
            <a:br>
              <a:rPr lang="en-US" sz="3200" dirty="0"/>
            </a:br>
            <a:r>
              <a:rPr lang="en-US" sz="3200" dirty="0" smtClean="0"/>
              <a:t>Overview of Tools:  Creating an Internal Sharepoint</a:t>
            </a:r>
            <a:endParaRPr lang="en-US" sz="3200" dirty="0"/>
          </a:p>
        </p:txBody>
      </p:sp>
    </p:spTree>
    <p:extLst>
      <p:ext uri="{BB962C8B-B14F-4D97-AF65-F5344CB8AC3E}">
        <p14:creationId xmlns:p14="http://schemas.microsoft.com/office/powerpoint/2010/main" val="67304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47800"/>
            <a:ext cx="12192000" cy="9753600"/>
          </a:xfrm>
          <a:prstGeom prst="rect">
            <a:avLst/>
          </a:prstGeom>
        </p:spPr>
      </p:pic>
    </p:spTree>
    <p:extLst>
      <p:ext uri="{BB962C8B-B14F-4D97-AF65-F5344CB8AC3E}">
        <p14:creationId xmlns:p14="http://schemas.microsoft.com/office/powerpoint/2010/main" val="200453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SWASFAA NEEDS YOU!</a:t>
            </a:r>
            <a:endParaRPr lang="en-US" dirty="0"/>
          </a:p>
        </p:txBody>
      </p:sp>
      <p:sp>
        <p:nvSpPr>
          <p:cNvPr id="3" name="Content Placeholder 2"/>
          <p:cNvSpPr>
            <a:spLocks noGrp="1"/>
          </p:cNvSpPr>
          <p:nvPr>
            <p:ph idx="1"/>
          </p:nvPr>
        </p:nvSpPr>
        <p:spPr>
          <a:xfrm>
            <a:off x="1007619" y="2116713"/>
            <a:ext cx="9465451" cy="4195481"/>
          </a:xfrm>
        </p:spPr>
        <p:txBody>
          <a:bodyPr/>
          <a:lstStyle/>
          <a:p>
            <a:r>
              <a:rPr lang="en-US" dirty="0" smtClean="0"/>
              <a:t>Volunteer - </a:t>
            </a:r>
            <a:r>
              <a:rPr lang="en-US" dirty="0">
                <a:hlinkClick r:id="rId3"/>
              </a:rPr>
              <a:t>https://</a:t>
            </a:r>
            <a:r>
              <a:rPr lang="en-US" dirty="0" smtClean="0">
                <a:hlinkClick r:id="rId3"/>
              </a:rPr>
              <a:t>www.swasfaa.org/Volunteer</a:t>
            </a:r>
            <a:endParaRPr lang="en-US" dirty="0" smtClean="0"/>
          </a:p>
          <a:p>
            <a:r>
              <a:rPr lang="en-US" dirty="0" smtClean="0"/>
              <a:t>Committee Members</a:t>
            </a:r>
          </a:p>
          <a:p>
            <a:pPr lvl="1"/>
            <a:r>
              <a:rPr lang="en-US" i="1" dirty="0" smtClean="0"/>
              <a:t>Chair:  </a:t>
            </a:r>
            <a:r>
              <a:rPr lang="en-US" dirty="0" smtClean="0"/>
              <a:t>Shannon </a:t>
            </a:r>
            <a:r>
              <a:rPr lang="en-US" dirty="0"/>
              <a:t>Crossland, Texas Tech University</a:t>
            </a:r>
          </a:p>
          <a:p>
            <a:pPr lvl="1"/>
            <a:r>
              <a:rPr lang="en-US" i="1" dirty="0"/>
              <a:t>Arkansas Representative:  </a:t>
            </a:r>
            <a:r>
              <a:rPr lang="en-US" dirty="0"/>
              <a:t>TBD </a:t>
            </a:r>
          </a:p>
          <a:p>
            <a:pPr lvl="1"/>
            <a:r>
              <a:rPr lang="en-US" i="1" dirty="0"/>
              <a:t>Louisiana Representative:  </a:t>
            </a:r>
            <a:r>
              <a:rPr lang="en-US" dirty="0" smtClean="0"/>
              <a:t>Antoinette </a:t>
            </a:r>
            <a:r>
              <a:rPr lang="en-US" dirty="0"/>
              <a:t>D </a:t>
            </a:r>
            <a:r>
              <a:rPr lang="en-US" dirty="0" smtClean="0"/>
              <a:t>Brown, University of Louisiana at Lafayette</a:t>
            </a:r>
            <a:endParaRPr lang="en-US" dirty="0"/>
          </a:p>
          <a:p>
            <a:pPr lvl="1"/>
            <a:r>
              <a:rPr lang="en-US" i="1" dirty="0"/>
              <a:t>New Mexico Representative:  </a:t>
            </a:r>
            <a:r>
              <a:rPr lang="en-US" dirty="0"/>
              <a:t>TBD</a:t>
            </a:r>
          </a:p>
          <a:p>
            <a:pPr lvl="1"/>
            <a:r>
              <a:rPr lang="en-US" i="1" dirty="0"/>
              <a:t>Oklahoma Representative:  </a:t>
            </a:r>
            <a:r>
              <a:rPr lang="en-US" dirty="0"/>
              <a:t>Audra Main, Moore Norman Technology Center</a:t>
            </a:r>
          </a:p>
          <a:p>
            <a:pPr lvl="1"/>
            <a:r>
              <a:rPr lang="en-US" i="1" dirty="0"/>
              <a:t>Texas Representative:  </a:t>
            </a:r>
            <a:r>
              <a:rPr lang="en-US" dirty="0"/>
              <a:t>James Smith, Lone Star College</a:t>
            </a:r>
            <a:endParaRPr lang="en-US" dirty="0" smtClean="0"/>
          </a:p>
          <a:p>
            <a:endParaRPr lang="en-US" dirty="0"/>
          </a:p>
        </p:txBody>
      </p:sp>
    </p:spTree>
    <p:extLst>
      <p:ext uri="{BB962C8B-B14F-4D97-AF65-F5344CB8AC3E}">
        <p14:creationId xmlns:p14="http://schemas.microsoft.com/office/powerpoint/2010/main" val="3721238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771" y="163262"/>
            <a:ext cx="8911687" cy="1280890"/>
          </a:xfrm>
        </p:spPr>
        <p:txBody>
          <a:bodyPr/>
          <a:lstStyle/>
          <a:p>
            <a:r>
              <a:rPr lang="en-US" dirty="0" smtClean="0"/>
              <a:t>Overview of Tools – </a:t>
            </a:r>
            <a:br>
              <a:rPr lang="en-US" dirty="0" smtClean="0"/>
            </a:br>
            <a:r>
              <a:rPr lang="en-US" dirty="0"/>
              <a:t> </a:t>
            </a:r>
            <a:r>
              <a:rPr lang="en-US" dirty="0" smtClean="0"/>
              <a:t>  Creating an Internal SharePoint</a:t>
            </a:r>
            <a:endParaRPr lang="en-US" dirty="0"/>
          </a:p>
        </p:txBody>
      </p:sp>
      <p:pic>
        <p:nvPicPr>
          <p:cNvPr id="4" name="Content Placeholder 3"/>
          <p:cNvPicPr>
            <a:picLocks noGrp="1" noChangeAspect="1"/>
          </p:cNvPicPr>
          <p:nvPr>
            <p:ph idx="1"/>
          </p:nvPr>
        </p:nvPicPr>
        <p:blipFill>
          <a:blip r:embed="rId3"/>
          <a:stretch>
            <a:fillRect/>
          </a:stretch>
        </p:blipFill>
        <p:spPr>
          <a:xfrm>
            <a:off x="3048458" y="2386230"/>
            <a:ext cx="7202136" cy="3919450"/>
          </a:xfrm>
          <a:prstGeom prst="rect">
            <a:avLst/>
          </a:prstGeom>
        </p:spPr>
      </p:pic>
      <p:sp>
        <p:nvSpPr>
          <p:cNvPr id="5" name="Rectangle 4"/>
          <p:cNvSpPr/>
          <p:nvPr/>
        </p:nvSpPr>
        <p:spPr>
          <a:xfrm>
            <a:off x="2331720" y="2045970"/>
            <a:ext cx="12573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731770" y="1417450"/>
            <a:ext cx="6663691" cy="277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813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447800"/>
            <a:ext cx="12192000" cy="9753600"/>
          </a:xfrm>
          <a:prstGeom prst="rect">
            <a:avLst/>
          </a:prstGeom>
        </p:spPr>
      </p:pic>
    </p:spTree>
    <p:extLst>
      <p:ext uri="{BB962C8B-B14F-4D97-AF65-F5344CB8AC3E}">
        <p14:creationId xmlns:p14="http://schemas.microsoft.com/office/powerpoint/2010/main" val="39308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447800"/>
            <a:ext cx="12192000" cy="9753600"/>
          </a:xfrm>
          <a:prstGeom prst="rect">
            <a:avLst/>
          </a:prstGeom>
        </p:spPr>
      </p:pic>
    </p:spTree>
    <p:extLst>
      <p:ext uri="{BB962C8B-B14F-4D97-AF65-F5344CB8AC3E}">
        <p14:creationId xmlns:p14="http://schemas.microsoft.com/office/powerpoint/2010/main" val="62396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447800"/>
            <a:ext cx="12192000" cy="9753600"/>
          </a:xfrm>
          <a:prstGeom prst="rect">
            <a:avLst/>
          </a:prstGeom>
        </p:spPr>
      </p:pic>
      <p:sp>
        <p:nvSpPr>
          <p:cNvPr id="5" name="Rectangle 4"/>
          <p:cNvSpPr/>
          <p:nvPr/>
        </p:nvSpPr>
        <p:spPr>
          <a:xfrm>
            <a:off x="4320540" y="1805940"/>
            <a:ext cx="1131570" cy="6499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006590" y="1805940"/>
            <a:ext cx="2937510" cy="6499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12420" y="-194310"/>
            <a:ext cx="430530" cy="560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164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47800"/>
            <a:ext cx="12192000" cy="9753600"/>
          </a:xfrm>
          <a:prstGeom prst="rect">
            <a:avLst/>
          </a:prstGeom>
        </p:spPr>
      </p:pic>
    </p:spTree>
    <p:extLst>
      <p:ext uri="{BB962C8B-B14F-4D97-AF65-F5344CB8AC3E}">
        <p14:creationId xmlns:p14="http://schemas.microsoft.com/office/powerpoint/2010/main" val="300191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30680"/>
            <a:ext cx="12192000" cy="9753600"/>
          </a:xfrm>
          <a:prstGeom prst="rect">
            <a:avLst/>
          </a:prstGeom>
        </p:spPr>
      </p:pic>
    </p:spTree>
    <p:extLst>
      <p:ext uri="{BB962C8B-B14F-4D97-AF65-F5344CB8AC3E}">
        <p14:creationId xmlns:p14="http://schemas.microsoft.com/office/powerpoint/2010/main" val="2014024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Tools – </a:t>
            </a:r>
            <a:br>
              <a:rPr lang="en-US" dirty="0"/>
            </a:br>
            <a:r>
              <a:rPr lang="en-US" dirty="0"/>
              <a:t>   Creating an Internal SharePoint</a:t>
            </a:r>
          </a:p>
        </p:txBody>
      </p:sp>
      <p:pic>
        <p:nvPicPr>
          <p:cNvPr id="4" name="Content Placeholder 3"/>
          <p:cNvPicPr>
            <a:picLocks noGrp="1" noChangeAspect="1"/>
          </p:cNvPicPr>
          <p:nvPr>
            <p:ph idx="1"/>
          </p:nvPr>
        </p:nvPicPr>
        <p:blipFill>
          <a:blip r:embed="rId3"/>
          <a:stretch>
            <a:fillRect/>
          </a:stretch>
        </p:blipFill>
        <p:spPr>
          <a:xfrm>
            <a:off x="810000" y="2334845"/>
            <a:ext cx="5765993" cy="3998913"/>
          </a:xfrm>
          <a:prstGeom prst="rect">
            <a:avLst/>
          </a:prstGeom>
        </p:spPr>
      </p:pic>
      <p:pic>
        <p:nvPicPr>
          <p:cNvPr id="5" name="Picture 4"/>
          <p:cNvPicPr>
            <a:picLocks noChangeAspect="1"/>
          </p:cNvPicPr>
          <p:nvPr/>
        </p:nvPicPr>
        <p:blipFill>
          <a:blip r:embed="rId4"/>
          <a:stretch>
            <a:fillRect/>
          </a:stretch>
        </p:blipFill>
        <p:spPr>
          <a:xfrm>
            <a:off x="7181639" y="2185286"/>
            <a:ext cx="4097655" cy="4298030"/>
          </a:xfrm>
          <a:prstGeom prst="rect">
            <a:avLst/>
          </a:prstGeom>
        </p:spPr>
      </p:pic>
    </p:spTree>
    <p:extLst>
      <p:ext uri="{BB962C8B-B14F-4D97-AF65-F5344CB8AC3E}">
        <p14:creationId xmlns:p14="http://schemas.microsoft.com/office/powerpoint/2010/main" val="379155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47800"/>
            <a:ext cx="12192000" cy="9753600"/>
          </a:xfrm>
          <a:prstGeom prst="rect">
            <a:avLst/>
          </a:prstGeom>
        </p:spPr>
      </p:pic>
    </p:spTree>
    <p:extLst>
      <p:ext uri="{BB962C8B-B14F-4D97-AF65-F5344CB8AC3E}">
        <p14:creationId xmlns:p14="http://schemas.microsoft.com/office/powerpoint/2010/main" val="546084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123</TotalTime>
  <Words>797</Words>
  <Application>Microsoft Office PowerPoint</Application>
  <PresentationFormat>Widescreen</PresentationFormat>
  <Paragraphs>149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Century Gothic</vt:lpstr>
      <vt:lpstr>Wingdings 2</vt:lpstr>
      <vt:lpstr>Quotable</vt:lpstr>
      <vt:lpstr>SWASFAA Training &amp; Education Committee Policy &amp; Procedure Pathway  Overview of Tools:  Creating an Internal Sharepoint</vt:lpstr>
      <vt:lpstr>Overview of Tools –     Creating an Internal SharePoint</vt:lpstr>
      <vt:lpstr>PowerPoint Presentation</vt:lpstr>
      <vt:lpstr>PowerPoint Presentation</vt:lpstr>
      <vt:lpstr>PowerPoint Presentation</vt:lpstr>
      <vt:lpstr>PowerPoint Presentation</vt:lpstr>
      <vt:lpstr>PowerPoint Presentation</vt:lpstr>
      <vt:lpstr>Overview of Tools –     Creating an Internal SharePoint</vt:lpstr>
      <vt:lpstr>PowerPoint Presentation</vt:lpstr>
      <vt:lpstr>PowerPoint Presentation</vt:lpstr>
      <vt:lpstr>SWASFAA NEEDS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SWASFAA Training &amp; Education Committee Policy &amp; Procedure Pathway  Overview of Tools:  Creating an Internal Sharepoint</dc:title>
  <dc:creator>Crossland, Shannon</dc:creator>
  <cp:lastModifiedBy>Crossland, Shannon</cp:lastModifiedBy>
  <cp:revision>5</cp:revision>
  <dcterms:created xsi:type="dcterms:W3CDTF">2020-04-27T20:22:14Z</dcterms:created>
  <dcterms:modified xsi:type="dcterms:W3CDTF">2020-04-28T14:34:32Z</dcterms:modified>
</cp:coreProperties>
</file>