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20" r:id="rId4"/>
  </p:sldMasterIdLst>
  <p:notesMasterIdLst>
    <p:notesMasterId r:id="rId12"/>
  </p:notesMasterIdLst>
  <p:sldIdLst>
    <p:sldId id="259" r:id="rId5"/>
    <p:sldId id="263" r:id="rId6"/>
    <p:sldId id="264" r:id="rId7"/>
    <p:sldId id="265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3" autoAdjust="0"/>
    <p:restoredTop sz="72859" autoAdjust="0"/>
  </p:normalViewPr>
  <p:slideViewPr>
    <p:cSldViewPr snapToGrid="0">
      <p:cViewPr varScale="1">
        <p:scale>
          <a:sx n="84" d="100"/>
          <a:sy n="84" d="100"/>
        </p:scale>
        <p:origin x="5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968FE-AD3D-444F-B6A8-796D946DC3A6}" type="datetimeFigureOut">
              <a:rPr lang="en-US" smtClean="0"/>
              <a:t>7/10/2020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12EAA-B504-4DE4-86AF-9234CC185A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Tools enhance</a:t>
            </a:r>
            <a:r>
              <a:rPr lang="en-US" baseline="0" dirty="0" smtClean="0"/>
              <a:t> staff engagement</a:t>
            </a:r>
          </a:p>
          <a:p>
            <a:r>
              <a:rPr lang="en-US" baseline="0" dirty="0" smtClean="0"/>
              <a:t>Training opportunities – Use R2TIV as guide</a:t>
            </a:r>
          </a:p>
          <a:p>
            <a:r>
              <a:rPr lang="en-US" baseline="0" dirty="0" smtClean="0"/>
              <a:t>Advisors that worked on P&amp;P did the training for our staff </a:t>
            </a:r>
          </a:p>
          <a:p>
            <a:r>
              <a:rPr lang="en-US" baseline="0" dirty="0" smtClean="0"/>
              <a:t>P&amp;P Maintenance becomes training calendar</a:t>
            </a:r>
          </a:p>
          <a:p>
            <a:r>
              <a:rPr lang="en-US" baseline="0" dirty="0" smtClean="0"/>
              <a:t>More Resources</a:t>
            </a:r>
          </a:p>
          <a:p>
            <a:endParaRPr lang="en-US" baseline="0" dirty="0" smtClean="0"/>
          </a:p>
          <a:p>
            <a:r>
              <a:rPr lang="en-US" dirty="0" smtClean="0"/>
              <a:t>Internal training strengthens and expands</a:t>
            </a:r>
            <a:r>
              <a:rPr lang="en-US" baseline="0" dirty="0" smtClean="0"/>
              <a:t> internal control procedures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Cross-reference with sister schools to ensure policies and procedures are complete and identify ones that are missing or incomplete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5812-74E4-4C37-BECC-39C6A730437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35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Currently our committee needs representatives from Arkansas</a:t>
            </a:r>
            <a:r>
              <a:rPr lang="en-US" baseline="0" dirty="0" smtClean="0"/>
              <a:t> </a:t>
            </a:r>
            <a:r>
              <a:rPr lang="en-US" dirty="0" smtClean="0"/>
              <a:t>and New Mexico.  Please let us know if you are interested.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With fall rush and some schools returning to campus in August, our next webinar </a:t>
            </a:r>
            <a:r>
              <a:rPr lang="en-US" baseline="0" dirty="0" smtClean="0"/>
              <a:t>will be in </a:t>
            </a:r>
            <a:r>
              <a:rPr lang="en-US" baseline="0" dirty="0" smtClean="0"/>
              <a:t>September </a:t>
            </a:r>
            <a:r>
              <a:rPr lang="en-US" baseline="0" dirty="0" smtClean="0"/>
              <a:t>(date to be determined) to </a:t>
            </a:r>
            <a:r>
              <a:rPr lang="en-US" baseline="0" dirty="0" smtClean="0"/>
              <a:t>discuss creating a culture of compliance.  During this webinar, we will schedule time at the end for an open session.  Follow-up on audience needs.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12EAA-B504-4DE4-86AF-9234CC185AA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6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Questions/Discussion over the material we covered today or during our past</a:t>
            </a:r>
            <a:r>
              <a:rPr lang="en-US" baseline="0" dirty="0" smtClean="0"/>
              <a:t> webinars?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12EAA-B504-4DE4-86AF-9234CC185AA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446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you,</a:t>
            </a:r>
            <a:r>
              <a:rPr lang="en-US" baseline="0" dirty="0" smtClean="0"/>
              <a:t> SWASFAA.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Mendy?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12EAA-B504-4DE4-86AF-9234CC185AA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124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98E66DD-51B1-4BF7-9539-DEA51BFAEFD8}" type="datetime1">
              <a:rPr lang="en-US" smtClean="0"/>
              <a:t>7/10/2020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7749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6260-7573-4697-9E59-AA19A1D5C255}" type="datetime1">
              <a:rPr lang="en-US" smtClean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6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9DE4-AD7B-432F-9E35-775F5F8CC6AD}" type="datetime1">
              <a:rPr lang="en-US" smtClean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6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04F4-028A-4A36-B306-1FBAFF258B24}" type="datetime1">
              <a:rPr lang="en-US" smtClean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78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7569E6D-812C-4C70-BB51-98F32992DB43}" type="datetime1">
              <a:rPr lang="en-US" smtClean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196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87DF-640A-4181-8B82-4913718EF244}" type="datetime1">
              <a:rPr lang="en-US" smtClean="0"/>
              <a:t>7/10/2020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768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BE3E1-3173-4AB6-90EF-CE84B9FBD77E}" type="datetime1">
              <a:rPr lang="en-US" smtClean="0"/>
              <a:t>7/10/2020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3040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D357-68ED-48AA-AC18-9CC27DEA9490}" type="datetime1">
              <a:rPr lang="en-US" smtClean="0"/>
              <a:t>7/10/2020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80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AEE-D0AF-4323-A024-1416F995B386}" type="datetime1">
              <a:rPr lang="en-US" smtClean="0"/>
              <a:t>7/10/2020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7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E0D4-CA65-4DD1-8546-2CC4E75B8B9D}" type="datetime1">
              <a:rPr lang="en-US" smtClean="0"/>
              <a:t>7/10/2020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45311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19DEFE7-E1FA-4CA7-8A5A-F9AB210CE638}" type="datetime1">
              <a:rPr lang="en-US" smtClean="0"/>
              <a:t>7/10/2020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452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D1E3FCC-785C-4EC4-B782-9133218B75DD}" type="datetime1">
              <a:rPr lang="en-US" smtClean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29583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081FE-3187-4184-98D0-CDC8A7E59A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2200" y="2061838"/>
            <a:ext cx="7332133" cy="1662475"/>
          </a:xfrm>
        </p:spPr>
        <p:txBody>
          <a:bodyPr>
            <a:normAutofit/>
          </a:bodyPr>
          <a:lstStyle/>
          <a:p>
            <a:r>
              <a:rPr lang="en-US" sz="3200" b="1" cap="none" dirty="0" smtClean="0"/>
              <a:t>SWASFAA Policies &amp; Procedures Pathway</a:t>
            </a:r>
            <a:br>
              <a:rPr lang="en-US" sz="3200" b="1" cap="none" dirty="0" smtClean="0"/>
            </a:br>
            <a:r>
              <a:rPr lang="en-US" sz="3200" b="1" cap="none" dirty="0" smtClean="0"/>
              <a:t>Engagement and Training</a:t>
            </a:r>
            <a:br>
              <a:rPr lang="en-US" sz="3200" b="1" cap="none" dirty="0" smtClean="0"/>
            </a:br>
            <a:r>
              <a:rPr lang="en-US" sz="3200" b="1" cap="none" dirty="0" smtClean="0"/>
              <a:t>July 14, 2020</a:t>
            </a:r>
            <a:endParaRPr lang="en-US" sz="3200" b="1" cap="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B0D1D1-624A-4AF5-B57E-100CDFEEA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8599" y="3792157"/>
            <a:ext cx="6519333" cy="119671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SWASFAA Training &amp; Continuing Education Committee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064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 &amp;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Evolve into training; cross-training opportunities</a:t>
            </a:r>
          </a:p>
          <a:p>
            <a:r>
              <a:rPr lang="en-US" dirty="0"/>
              <a:t>Enhance career grown with supporting institutional mission</a:t>
            </a:r>
          </a:p>
          <a:p>
            <a:r>
              <a:rPr lang="en-US" dirty="0"/>
              <a:t>Internal training strengthens and expands internal control procedures</a:t>
            </a:r>
          </a:p>
          <a:p>
            <a:r>
              <a:rPr lang="en-US" dirty="0" smtClean="0"/>
              <a:t>Illustrate end product – TRAINING</a:t>
            </a:r>
          </a:p>
          <a:p>
            <a:r>
              <a:rPr lang="en-US" dirty="0" smtClean="0"/>
              <a:t>Tools</a:t>
            </a:r>
          </a:p>
          <a:p>
            <a:r>
              <a:rPr lang="en-US" dirty="0" smtClean="0"/>
              <a:t>Cross Training</a:t>
            </a:r>
          </a:p>
          <a:p>
            <a:r>
              <a:rPr lang="en-US" dirty="0" smtClean="0"/>
              <a:t>Presentation</a:t>
            </a:r>
          </a:p>
          <a:p>
            <a:r>
              <a:rPr lang="en-US" smtClean="0"/>
              <a:t>Staff Buy-In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707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 &amp;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Connects development, implementation, enhancement and oversight </a:t>
            </a:r>
          </a:p>
          <a:p>
            <a:r>
              <a:rPr lang="en-US" dirty="0" smtClean="0"/>
              <a:t>Staff engagement</a:t>
            </a:r>
          </a:p>
          <a:p>
            <a:r>
              <a:rPr lang="en-US" dirty="0" smtClean="0"/>
              <a:t>Training opportunity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172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2DA24-C5D0-44B5-9011-43E7FEA59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74" y="1273623"/>
            <a:ext cx="11146971" cy="463550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Committee Members</a:t>
            </a:r>
          </a:p>
          <a:p>
            <a:pPr lvl="1"/>
            <a:r>
              <a:rPr lang="en-US" sz="2400" i="1" dirty="0" smtClean="0"/>
              <a:t>Chair:  </a:t>
            </a:r>
            <a:r>
              <a:rPr lang="en-US" sz="2400" dirty="0" smtClean="0"/>
              <a:t>Shannon Crossland, Texas Tech University</a:t>
            </a:r>
          </a:p>
          <a:p>
            <a:pPr lvl="1"/>
            <a:r>
              <a:rPr lang="en-US" sz="2400" i="1" dirty="0" smtClean="0"/>
              <a:t>Arkansas Representative:  </a:t>
            </a:r>
            <a:r>
              <a:rPr lang="en-US" sz="2400" dirty="0" smtClean="0"/>
              <a:t>TBD </a:t>
            </a:r>
          </a:p>
          <a:p>
            <a:pPr lvl="1"/>
            <a:r>
              <a:rPr lang="en-US" sz="2400" i="1" dirty="0" smtClean="0"/>
              <a:t>Louisiana Representative:  </a:t>
            </a:r>
            <a:r>
              <a:rPr lang="en-US" sz="2400" dirty="0" smtClean="0"/>
              <a:t>Antoinette D Brown, University of Louisiana at Lafayette</a:t>
            </a:r>
          </a:p>
          <a:p>
            <a:pPr lvl="1"/>
            <a:r>
              <a:rPr lang="en-US" sz="2400" i="1" dirty="0" smtClean="0"/>
              <a:t>New Mexico Representative:  </a:t>
            </a:r>
            <a:r>
              <a:rPr lang="en-US" sz="2400" dirty="0" smtClean="0"/>
              <a:t>TBD</a:t>
            </a:r>
          </a:p>
          <a:p>
            <a:pPr lvl="1"/>
            <a:r>
              <a:rPr lang="en-US" sz="2400" i="1" dirty="0" smtClean="0"/>
              <a:t>Oklahoma Representative:  </a:t>
            </a:r>
            <a:r>
              <a:rPr lang="en-US" sz="2400" dirty="0" smtClean="0"/>
              <a:t>Audra Main, Moore Norman Technology Center</a:t>
            </a:r>
          </a:p>
          <a:p>
            <a:pPr lvl="1"/>
            <a:r>
              <a:rPr lang="en-US" sz="2400" i="1" dirty="0" smtClean="0"/>
              <a:t>Texas Representative:  </a:t>
            </a:r>
            <a:r>
              <a:rPr lang="en-US" sz="2400" dirty="0" smtClean="0"/>
              <a:t>James Smith, Lone Star College</a:t>
            </a:r>
          </a:p>
          <a:p>
            <a:pPr marL="0" lv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8517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8800" y="400753"/>
            <a:ext cx="8117190" cy="608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370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4460" y="411480"/>
            <a:ext cx="9202024" cy="612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955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d9d216d7-e9a6-4a3a-ba5c-83cbcb07259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AA48C2DC9C5341A6957FD7E991A50F" ma:contentTypeVersion="10" ma:contentTypeDescription="Create a new document." ma:contentTypeScope="" ma:versionID="250baec3bdb972060121eab923d288ee">
  <xsd:schema xmlns:xsd="http://www.w3.org/2001/XMLSchema" xmlns:xs="http://www.w3.org/2001/XMLSchema" xmlns:p="http://schemas.microsoft.com/office/2006/metadata/properties" xmlns:ns3="d9d216d7-e9a6-4a3a-ba5c-83cbcb072594" targetNamespace="http://schemas.microsoft.com/office/2006/metadata/properties" ma:root="true" ma:fieldsID="af38a9c23f444f46db428083be405a0a" ns3:_="">
    <xsd:import namespace="d9d216d7-e9a6-4a3a-ba5c-83cbcb0725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216d7-e9a6-4a3a-ba5c-83cbcb0725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24716F-C831-4AC2-BB0A-5EC60E4671B3}">
  <ds:schemaRefs>
    <ds:schemaRef ds:uri="http://purl.org/dc/elements/1.1/"/>
    <ds:schemaRef ds:uri="http://schemas.microsoft.com/office/2006/metadata/properties"/>
    <ds:schemaRef ds:uri="d9d216d7-e9a6-4a3a-ba5c-83cbcb07259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8F3D8C7-1E6F-4D15-8163-ADBC81A00A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875292-933B-42B4-93C4-F9B70D6621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d216d7-e9a6-4a3a-ba5c-83cbcb0725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0</TotalTime>
  <Words>274</Words>
  <Application>Microsoft Office PowerPoint</Application>
  <PresentationFormat>Widescreen</PresentationFormat>
  <Paragraphs>42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Garamond</vt:lpstr>
      <vt:lpstr>Savon</vt:lpstr>
      <vt:lpstr>SWASFAA Policies &amp; Procedures Pathway Engagement and Training July 14, 2020</vt:lpstr>
      <vt:lpstr>Engagement &amp; Training</vt:lpstr>
      <vt:lpstr>PowerPoint Presentation</vt:lpstr>
      <vt:lpstr>Engagement &amp; Training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2020-07-10T17:06:48Z</dcterms:created>
  <dcterms:modified xsi:type="dcterms:W3CDTF">2020-07-10T17:29:26Z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0x010100D7AA48C2DC9C5341A6957FD7E991A50F</vt:lpwstr>
  </property>
</Properties>
</file>