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56" r:id="rId4"/>
  </p:sldMasterIdLst>
  <p:notesMasterIdLst>
    <p:notesMasterId r:id="rId27"/>
  </p:notesMasterIdLst>
  <p:sldIdLst>
    <p:sldId id="259" r:id="rId5"/>
    <p:sldId id="257" r:id="rId6"/>
    <p:sldId id="268" r:id="rId7"/>
    <p:sldId id="267" r:id="rId8"/>
    <p:sldId id="262" r:id="rId9"/>
    <p:sldId id="263" r:id="rId10"/>
    <p:sldId id="264" r:id="rId11"/>
    <p:sldId id="265" r:id="rId12"/>
    <p:sldId id="272" r:id="rId13"/>
    <p:sldId id="273" r:id="rId14"/>
    <p:sldId id="274" r:id="rId15"/>
    <p:sldId id="275" r:id="rId16"/>
    <p:sldId id="276" r:id="rId17"/>
    <p:sldId id="277" r:id="rId18"/>
    <p:sldId id="278" r:id="rId19"/>
    <p:sldId id="279" r:id="rId20"/>
    <p:sldId id="280" r:id="rId21"/>
    <p:sldId id="281" r:id="rId22"/>
    <p:sldId id="282" r:id="rId23"/>
    <p:sldId id="269" r:id="rId24"/>
    <p:sldId id="270" r:id="rId25"/>
    <p:sldId id="27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3404" autoAdjust="0"/>
  </p:normalViewPr>
  <p:slideViewPr>
    <p:cSldViewPr snapToGrid="0">
      <p:cViewPr varScale="1">
        <p:scale>
          <a:sx n="72" d="100"/>
          <a:sy n="72" d="100"/>
        </p:scale>
        <p:origin x="1776"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968FE-AD3D-444F-B6A8-796D946DC3A6}" type="datetimeFigureOut">
              <a:rPr lang="en-US" smtClean="0"/>
              <a:t>6/4/2020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112EAA-B504-4DE4-86AF-9234CC185AA8}" type="slidenum">
              <a:rPr lang="en-US" smtClean="0"/>
              <a:t>‹#›</a:t>
            </a:fld>
            <a:endParaRPr lang="en-US" dirty="0"/>
          </a:p>
        </p:txBody>
      </p:sp>
    </p:spTree>
    <p:extLst>
      <p:ext uri="{BB962C8B-B14F-4D97-AF65-F5344CB8AC3E}">
        <p14:creationId xmlns:p14="http://schemas.microsoft.com/office/powerpoint/2010/main" val="33700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friend to our June webinar.</a:t>
            </a:r>
          </a:p>
          <a:p>
            <a:endParaRPr lang="en-US" dirty="0" smtClean="0"/>
          </a:p>
          <a:p>
            <a:r>
              <a:rPr lang="en-US" dirty="0" smtClean="0"/>
              <a:t>I hope all of you are doing well.  Please let SWASFAA know if there is anything we can assist with!</a:t>
            </a:r>
          </a:p>
          <a:p>
            <a:endParaRPr lang="en-US" dirty="0" smtClean="0"/>
          </a:p>
          <a:p>
            <a:r>
              <a:rPr lang="en-US" dirty="0" smtClean="0"/>
              <a:t>Mendy</a:t>
            </a:r>
            <a:r>
              <a:rPr lang="en-US" baseline="0" dirty="0" smtClean="0"/>
              <a:t> – President say a few words.</a:t>
            </a:r>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a:t>
            </a:fld>
            <a:endParaRPr lang="en-US" dirty="0"/>
          </a:p>
        </p:txBody>
      </p:sp>
    </p:spTree>
    <p:extLst>
      <p:ext uri="{BB962C8B-B14F-4D97-AF65-F5344CB8AC3E}">
        <p14:creationId xmlns:p14="http://schemas.microsoft.com/office/powerpoint/2010/main" val="4140578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will share risk assessment and James from Lone Star will share his risk assessment and risk legend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Risk Assessment – Use OIG oversight report – read – use as case studies – training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10</a:t>
            </a:fld>
            <a:endParaRPr lang="en-US" dirty="0"/>
          </a:p>
        </p:txBody>
      </p:sp>
    </p:spTree>
    <p:extLst>
      <p:ext uri="{BB962C8B-B14F-4D97-AF65-F5344CB8AC3E}">
        <p14:creationId xmlns:p14="http://schemas.microsoft.com/office/powerpoint/2010/main" val="2993196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 Coordinated through our Systems Office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11</a:t>
            </a:fld>
            <a:endParaRPr lang="en-US" dirty="0"/>
          </a:p>
        </p:txBody>
      </p:sp>
    </p:spTree>
    <p:extLst>
      <p:ext uri="{BB962C8B-B14F-4D97-AF65-F5344CB8AC3E}">
        <p14:creationId xmlns:p14="http://schemas.microsoft.com/office/powerpoint/2010/main" val="1297552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 Coordinated through our Systems Office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12</a:t>
            </a:fld>
            <a:endParaRPr lang="en-US" dirty="0"/>
          </a:p>
        </p:txBody>
      </p:sp>
    </p:spTree>
    <p:extLst>
      <p:ext uri="{BB962C8B-B14F-4D97-AF65-F5344CB8AC3E}">
        <p14:creationId xmlns:p14="http://schemas.microsoft.com/office/powerpoint/2010/main" val="1111550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 Coordinated through our Systems Office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13</a:t>
            </a:fld>
            <a:endParaRPr lang="en-US" dirty="0"/>
          </a:p>
        </p:txBody>
      </p:sp>
    </p:spTree>
    <p:extLst>
      <p:ext uri="{BB962C8B-B14F-4D97-AF65-F5344CB8AC3E}">
        <p14:creationId xmlns:p14="http://schemas.microsoft.com/office/powerpoint/2010/main" val="1081299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 Coordinated through our Systems Office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14</a:t>
            </a:fld>
            <a:endParaRPr lang="en-US" dirty="0"/>
          </a:p>
        </p:txBody>
      </p:sp>
    </p:spTree>
    <p:extLst>
      <p:ext uri="{BB962C8B-B14F-4D97-AF65-F5344CB8AC3E}">
        <p14:creationId xmlns:p14="http://schemas.microsoft.com/office/powerpoint/2010/main" val="2527455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 Coordinated through our Systems Office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15</a:t>
            </a:fld>
            <a:endParaRPr lang="en-US" dirty="0"/>
          </a:p>
        </p:txBody>
      </p:sp>
    </p:spTree>
    <p:extLst>
      <p:ext uri="{BB962C8B-B14F-4D97-AF65-F5344CB8AC3E}">
        <p14:creationId xmlns:p14="http://schemas.microsoft.com/office/powerpoint/2010/main" val="2584328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 Coordinated through our Systems Office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16</a:t>
            </a:fld>
            <a:endParaRPr lang="en-US" dirty="0"/>
          </a:p>
        </p:txBody>
      </p:sp>
    </p:spTree>
    <p:extLst>
      <p:ext uri="{BB962C8B-B14F-4D97-AF65-F5344CB8AC3E}">
        <p14:creationId xmlns:p14="http://schemas.microsoft.com/office/powerpoint/2010/main" val="3237115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 Coordinated through our Systems Office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17</a:t>
            </a:fld>
            <a:endParaRPr lang="en-US" dirty="0"/>
          </a:p>
        </p:txBody>
      </p:sp>
    </p:spTree>
    <p:extLst>
      <p:ext uri="{BB962C8B-B14F-4D97-AF65-F5344CB8AC3E}">
        <p14:creationId xmlns:p14="http://schemas.microsoft.com/office/powerpoint/2010/main" val="274951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 Coordinated through our Systems Office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18</a:t>
            </a:fld>
            <a:endParaRPr lang="en-US" dirty="0"/>
          </a:p>
        </p:txBody>
      </p:sp>
    </p:spTree>
    <p:extLst>
      <p:ext uri="{BB962C8B-B14F-4D97-AF65-F5344CB8AC3E}">
        <p14:creationId xmlns:p14="http://schemas.microsoft.com/office/powerpoint/2010/main" val="17111508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Shannon – Coordinated through our Systems Office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19</a:t>
            </a:fld>
            <a:endParaRPr lang="en-US" dirty="0"/>
          </a:p>
        </p:txBody>
      </p:sp>
    </p:spTree>
    <p:extLst>
      <p:ext uri="{BB962C8B-B14F-4D97-AF65-F5344CB8AC3E}">
        <p14:creationId xmlns:p14="http://schemas.microsoft.com/office/powerpoint/2010/main" val="628230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get started and visit about enhancement</a:t>
            </a:r>
            <a:r>
              <a:rPr lang="en-US" baseline="0" dirty="0" smtClean="0"/>
              <a:t> and oversight as part of our policies and procedures pathway!</a:t>
            </a:r>
          </a:p>
          <a:p>
            <a:r>
              <a:rPr lang="en-US" baseline="0" dirty="0" smtClean="0"/>
              <a:t>Agenda</a:t>
            </a:r>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2</a:t>
            </a:fld>
            <a:endParaRPr lang="en-US" dirty="0"/>
          </a:p>
        </p:txBody>
      </p:sp>
    </p:spTree>
    <p:extLst>
      <p:ext uri="{BB962C8B-B14F-4D97-AF65-F5344CB8AC3E}">
        <p14:creationId xmlns:p14="http://schemas.microsoft.com/office/powerpoint/2010/main" val="3373601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James for sharing your assessment and legend.</a:t>
            </a:r>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20</a:t>
            </a:fld>
            <a:endParaRPr lang="en-US" dirty="0"/>
          </a:p>
        </p:txBody>
      </p:sp>
    </p:spTree>
    <p:extLst>
      <p:ext uri="{BB962C8B-B14F-4D97-AF65-F5344CB8AC3E}">
        <p14:creationId xmlns:p14="http://schemas.microsoft.com/office/powerpoint/2010/main" val="3108016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our committee needs representatives from Arkansas</a:t>
            </a:r>
            <a:r>
              <a:rPr lang="en-US" baseline="0" dirty="0" smtClean="0"/>
              <a:t> </a:t>
            </a:r>
            <a:r>
              <a:rPr lang="en-US" dirty="0" smtClean="0"/>
              <a:t>and New Mexico.  Please let us know if you are interested.</a:t>
            </a:r>
          </a:p>
          <a:p>
            <a:endParaRPr lang="en-US" baseline="0" dirty="0" smtClean="0"/>
          </a:p>
          <a:p>
            <a:r>
              <a:rPr lang="en-US" baseline="0" dirty="0" smtClean="0"/>
              <a:t>Next Webinar will be in July (date to be determined) to discuss engagement and training – tools, cross-training, presentation, staff by in.</a:t>
            </a: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21</a:t>
            </a:fld>
            <a:endParaRPr lang="en-US" dirty="0"/>
          </a:p>
        </p:txBody>
      </p:sp>
    </p:spTree>
    <p:extLst>
      <p:ext uri="{BB962C8B-B14F-4D97-AF65-F5344CB8AC3E}">
        <p14:creationId xmlns:p14="http://schemas.microsoft.com/office/powerpoint/2010/main" val="3013260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22</a:t>
            </a:fld>
            <a:endParaRPr lang="en-US" dirty="0"/>
          </a:p>
        </p:txBody>
      </p:sp>
    </p:spTree>
    <p:extLst>
      <p:ext uri="{BB962C8B-B14F-4D97-AF65-F5344CB8AC3E}">
        <p14:creationId xmlns:p14="http://schemas.microsoft.com/office/powerpoint/2010/main" val="2349762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include</a:t>
            </a:r>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3</a:t>
            </a:fld>
            <a:endParaRPr lang="en-US" dirty="0"/>
          </a:p>
        </p:txBody>
      </p:sp>
    </p:spTree>
    <p:extLst>
      <p:ext uri="{BB962C8B-B14F-4D97-AF65-F5344CB8AC3E}">
        <p14:creationId xmlns:p14="http://schemas.microsoft.com/office/powerpoint/2010/main" val="1731291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4</a:t>
            </a:fld>
            <a:endParaRPr lang="en-US" dirty="0"/>
          </a:p>
        </p:txBody>
      </p:sp>
    </p:spTree>
    <p:extLst>
      <p:ext uri="{BB962C8B-B14F-4D97-AF65-F5344CB8AC3E}">
        <p14:creationId xmlns:p14="http://schemas.microsoft.com/office/powerpoint/2010/main" val="2673700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Compliance position descriptions (examples above) have responsibility for enhancement and oversight -  not just for FA but for</a:t>
            </a:r>
            <a:r>
              <a:rPr lang="en-US" sz="1200" kern="1200" baseline="0" dirty="0" smtClean="0">
                <a:solidFill>
                  <a:schemeClr val="tx1"/>
                </a:solidFill>
                <a:effectLst/>
                <a:latin typeface="+mn-lt"/>
                <a:ea typeface="+mn-ea"/>
                <a:cs typeface="+mn-cs"/>
              </a:rPr>
              <a:t> the institution as a whole.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Sometimes enhancement and oversight requires discussions outside of FA – i.e.  - Registrar, provost, athletics, admissions, e-learning, etc.</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5</a:t>
            </a:fld>
            <a:endParaRPr lang="en-US" dirty="0"/>
          </a:p>
        </p:txBody>
      </p:sp>
    </p:spTree>
    <p:extLst>
      <p:ext uri="{BB962C8B-B14F-4D97-AF65-F5344CB8AC3E}">
        <p14:creationId xmlns:p14="http://schemas.microsoft.com/office/powerpoint/2010/main" val="1756534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action plans include the above</a:t>
            </a:r>
          </a:p>
          <a:p>
            <a:r>
              <a:rPr lang="en-US" dirty="0" smtClean="0"/>
              <a:t>SAP/Verification</a:t>
            </a:r>
          </a:p>
          <a:p>
            <a:r>
              <a:rPr lang="en-US" dirty="0" smtClean="0"/>
              <a:t>Document discussions – is everyone around the table?</a:t>
            </a:r>
          </a:p>
          <a:p>
            <a:r>
              <a:rPr lang="en-US" dirty="0" smtClean="0"/>
              <a:t>COVID</a:t>
            </a:r>
            <a:r>
              <a:rPr lang="en-US" baseline="0" dirty="0" smtClean="0"/>
              <a:t> – short-term</a:t>
            </a:r>
          </a:p>
          <a:p>
            <a:r>
              <a:rPr lang="en-US" baseline="0" dirty="0" smtClean="0"/>
              <a:t>10 P&amp;Ps a month</a:t>
            </a:r>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6</a:t>
            </a:fld>
            <a:endParaRPr lang="en-US" dirty="0"/>
          </a:p>
        </p:txBody>
      </p:sp>
    </p:spTree>
    <p:extLst>
      <p:ext uri="{BB962C8B-B14F-4D97-AF65-F5344CB8AC3E}">
        <p14:creationId xmlns:p14="http://schemas.microsoft.com/office/powerpoint/2010/main" val="3771930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could save you from audit findings</a:t>
            </a:r>
          </a:p>
          <a:p>
            <a:r>
              <a:rPr lang="en-US" sz="1200" kern="1200" dirty="0" smtClean="0">
                <a:solidFill>
                  <a:schemeClr val="tx1"/>
                </a:solidFill>
                <a:effectLst/>
                <a:latin typeface="+mn-lt"/>
                <a:ea typeface="+mn-ea"/>
                <a:cs typeface="+mn-cs"/>
              </a:rPr>
              <a:t>We are all busy, however a little prevention goes a long way</a:t>
            </a:r>
          </a:p>
          <a:p>
            <a:r>
              <a:rPr lang="en-US" sz="1200" kern="1200" dirty="0" smtClean="0">
                <a:solidFill>
                  <a:schemeClr val="tx1"/>
                </a:solidFill>
                <a:effectLst/>
                <a:latin typeface="+mn-lt"/>
                <a:ea typeface="+mn-ea"/>
                <a:cs typeface="+mn-cs"/>
              </a:rPr>
              <a:t>What to review</a:t>
            </a:r>
          </a:p>
          <a:p>
            <a:r>
              <a:rPr lang="en-US" sz="1200" kern="1200" dirty="0" smtClean="0">
                <a:solidFill>
                  <a:schemeClr val="tx1"/>
                </a:solidFill>
                <a:effectLst/>
                <a:latin typeface="+mn-lt"/>
                <a:ea typeface="+mn-ea"/>
                <a:cs typeface="+mn-cs"/>
              </a:rPr>
              <a:t>Did your team member follow procedures?</a:t>
            </a:r>
          </a:p>
          <a:p>
            <a:r>
              <a:rPr lang="en-US" sz="1200" kern="1200" dirty="0" smtClean="0">
                <a:solidFill>
                  <a:schemeClr val="tx1"/>
                </a:solidFill>
                <a:effectLst/>
                <a:latin typeface="+mn-lt"/>
                <a:ea typeface="+mn-ea"/>
                <a:cs typeface="+mn-cs"/>
              </a:rPr>
              <a:t>Is all required documentation in the student’s file?</a:t>
            </a:r>
          </a:p>
          <a:p>
            <a:r>
              <a:rPr lang="en-US" sz="1200" kern="1200" dirty="0" smtClean="0">
                <a:solidFill>
                  <a:schemeClr val="tx1"/>
                </a:solidFill>
                <a:effectLst/>
                <a:latin typeface="+mn-lt"/>
                <a:ea typeface="+mn-ea"/>
                <a:cs typeface="+mn-cs"/>
              </a:rPr>
              <a:t>Are all forms signed?</a:t>
            </a:r>
          </a:p>
          <a:p>
            <a:r>
              <a:rPr lang="en-US" sz="1200" kern="1200" dirty="0" smtClean="0">
                <a:solidFill>
                  <a:schemeClr val="tx1"/>
                </a:solidFill>
                <a:effectLst/>
                <a:latin typeface="+mn-lt"/>
                <a:ea typeface="+mn-ea"/>
                <a:cs typeface="+mn-cs"/>
              </a:rPr>
              <a:t>Can you determine what was done and why by the team member?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Share EXAMPLES</a:t>
            </a:r>
          </a:p>
          <a:p>
            <a:r>
              <a:rPr lang="en-US" sz="1200" kern="1200" dirty="0" smtClean="0">
                <a:solidFill>
                  <a:schemeClr val="tx1"/>
                </a:solidFill>
                <a:effectLst/>
                <a:latin typeface="+mn-lt"/>
                <a:ea typeface="+mn-ea"/>
                <a:cs typeface="+mn-cs"/>
              </a:rPr>
              <a:t>R2TIV internal review</a:t>
            </a:r>
          </a:p>
          <a:p>
            <a:r>
              <a:rPr lang="en-US" sz="1200" kern="1200" dirty="0" smtClean="0">
                <a:solidFill>
                  <a:schemeClr val="tx1"/>
                </a:solidFill>
                <a:effectLst/>
                <a:latin typeface="+mn-lt"/>
                <a:ea typeface="+mn-ea"/>
                <a:cs typeface="+mn-cs"/>
              </a:rPr>
              <a:t>Cost of Attendance Review</a:t>
            </a:r>
          </a:p>
          <a:p>
            <a:r>
              <a:rPr lang="en-US" sz="1200" kern="1200" dirty="0" smtClean="0">
                <a:solidFill>
                  <a:schemeClr val="tx1"/>
                </a:solidFill>
                <a:effectLst/>
                <a:latin typeface="+mn-lt"/>
                <a:ea typeface="+mn-ea"/>
                <a:cs typeface="+mn-cs"/>
              </a:rPr>
              <a:t>Verification</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7</a:t>
            </a:fld>
            <a:endParaRPr lang="en-US" dirty="0"/>
          </a:p>
        </p:txBody>
      </p:sp>
    </p:spTree>
    <p:extLst>
      <p:ext uri="{BB962C8B-B14F-4D97-AF65-F5344CB8AC3E}">
        <p14:creationId xmlns:p14="http://schemas.microsoft.com/office/powerpoint/2010/main" val="736189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Establish some reports to help you?-Example quality checks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James</a:t>
            </a:r>
            <a:r>
              <a:rPr lang="en-US" sz="1200" kern="1200" baseline="0" dirty="0" smtClean="0">
                <a:solidFill>
                  <a:schemeClr val="tx1"/>
                </a:solidFill>
                <a:effectLst/>
                <a:latin typeface="+mn-lt"/>
                <a:ea typeface="+mn-ea"/>
                <a:cs typeface="+mn-cs"/>
              </a:rPr>
              <a:t> from Loan Star will next share with you their Quality Assurance Team Training Plan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8</a:t>
            </a:fld>
            <a:endParaRPr lang="en-US" dirty="0"/>
          </a:p>
        </p:txBody>
      </p:sp>
    </p:spTree>
    <p:extLst>
      <p:ext uri="{BB962C8B-B14F-4D97-AF65-F5344CB8AC3E}">
        <p14:creationId xmlns:p14="http://schemas.microsoft.com/office/powerpoint/2010/main" val="1929402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James</a:t>
            </a:r>
            <a:r>
              <a:rPr lang="en-US" sz="1200" kern="1200" baseline="0" dirty="0" smtClean="0">
                <a:solidFill>
                  <a:schemeClr val="tx1"/>
                </a:solidFill>
                <a:effectLst/>
                <a:latin typeface="+mn-lt"/>
                <a:ea typeface="+mn-ea"/>
                <a:cs typeface="+mn-cs"/>
              </a:rPr>
              <a:t> from Loan Star will review their Quality Assurance Team Training Plan</a:t>
            </a:r>
          </a:p>
          <a:p>
            <a:endParaRPr lang="en-US" sz="1200" kern="1200" baseline="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Quality Assurance Team Training plan</a:t>
            </a:r>
          </a:p>
          <a:p>
            <a:r>
              <a:rPr lang="en-US" sz="1200" kern="1200" dirty="0" smtClean="0">
                <a:solidFill>
                  <a:schemeClr val="tx1"/>
                </a:solidFill>
                <a:effectLst/>
                <a:latin typeface="+mn-lt"/>
                <a:ea typeface="+mn-ea"/>
                <a:cs typeface="+mn-cs"/>
              </a:rPr>
              <a:t>The training process will be broken down into 4 phases: Risk Assessment, Intro Audit, Simultaneous Audit, Individual Audit with coordinated alternating review</a:t>
            </a:r>
          </a:p>
          <a:p>
            <a:r>
              <a:rPr lang="en-US" sz="1200" kern="1200" dirty="0" smtClean="0">
                <a:solidFill>
                  <a:schemeClr val="tx1"/>
                </a:solidFill>
                <a:effectLst/>
                <a:latin typeface="+mn-lt"/>
                <a:ea typeface="+mn-ea"/>
                <a:cs typeface="+mn-cs"/>
              </a:rPr>
              <a:t>Phase 1: Risk Assessment</a:t>
            </a:r>
          </a:p>
          <a:p>
            <a:r>
              <a:rPr lang="en-US" sz="1200" kern="1200" dirty="0" smtClean="0">
                <a:solidFill>
                  <a:schemeClr val="tx1"/>
                </a:solidFill>
                <a:effectLst/>
                <a:latin typeface="+mn-lt"/>
                <a:ea typeface="+mn-ea"/>
                <a:cs typeface="+mn-cs"/>
              </a:rPr>
              <a:t>This will be done in several steps each building on each other resulting in a completed risk assessment.</a:t>
            </a:r>
          </a:p>
          <a:p>
            <a:r>
              <a:rPr lang="en-US" sz="1200" kern="1200" dirty="0" smtClean="0">
                <a:solidFill>
                  <a:schemeClr val="tx1"/>
                </a:solidFill>
                <a:effectLst/>
                <a:latin typeface="+mn-lt"/>
                <a:ea typeface="+mn-ea"/>
                <a:cs typeface="+mn-cs"/>
              </a:rPr>
              <a:t>Expose the team to the wide-ranging number of items in financial aid.  They have not been exposed to many of the parts of financial aid and before working on the risk assessment and trying to determine what an items risk and controls would be.  This includes having the team read audit reports from prior Lone Star financial aid audits, review IFAP, ED Handbook, COSO model, and other resources.  This will result in each team members creating their own lists of what they think would be reviewed.</a:t>
            </a:r>
          </a:p>
          <a:p>
            <a:r>
              <a:rPr lang="en-US" sz="1200" kern="1200" dirty="0" smtClean="0">
                <a:solidFill>
                  <a:schemeClr val="tx1"/>
                </a:solidFill>
                <a:effectLst/>
                <a:latin typeface="+mn-lt"/>
                <a:ea typeface="+mn-ea"/>
                <a:cs typeface="+mn-cs"/>
              </a:rPr>
              <a:t>Have the team review risks types and then create a list of risks to evaluate the financial aid items on.  This includes which risks, how to rate them, and how much weight each should have.</a:t>
            </a:r>
          </a:p>
          <a:p>
            <a:r>
              <a:rPr lang="en-US" sz="1200" kern="1200" dirty="0" smtClean="0">
                <a:solidFill>
                  <a:schemeClr val="tx1"/>
                </a:solidFill>
                <a:effectLst/>
                <a:latin typeface="+mn-lt"/>
                <a:ea typeface="+mn-ea"/>
                <a:cs typeface="+mn-cs"/>
              </a:rPr>
              <a:t>Based on these pieces of information a risk assessment will be created.  Each item will be reviewed in relation of all the types of risks.  During this review process an assessment of each team members knowledge of each item will be addressed based on their answers to how they view the risks and own admissions of their knowledge of the items.  For each item that needs any team training due to lack of knowledge will be discussed once the risks are being evaluated.  Each team member will be expected to have a moderate understanding of all items on the risk assessment and what it is and how it works.</a:t>
            </a:r>
          </a:p>
          <a:p>
            <a:r>
              <a:rPr lang="en-US" sz="1200" kern="1200" dirty="0" smtClean="0">
                <a:solidFill>
                  <a:schemeClr val="tx1"/>
                </a:solidFill>
                <a:effectLst/>
                <a:latin typeface="+mn-lt"/>
                <a:ea typeface="+mn-ea"/>
                <a:cs typeface="+mn-cs"/>
              </a:rPr>
              <a:t>Once all risk and item trainings have been concluded a review of each item’s controls will be conducted.  This will allow for an additional review of each item but also allows for a complete and through risk assessment.</a:t>
            </a:r>
          </a:p>
          <a:p>
            <a:r>
              <a:rPr lang="en-US" sz="1200" kern="1200" dirty="0" smtClean="0">
                <a:solidFill>
                  <a:schemeClr val="tx1"/>
                </a:solidFill>
                <a:effectLst/>
                <a:latin typeface="+mn-lt"/>
                <a:ea typeface="+mn-ea"/>
                <a:cs typeface="+mn-cs"/>
              </a:rPr>
              <a:t>The completed risk assessment will then be used to create a Quality Assurance review plan.  The plan will include reviews to be reviewed in a year and how will be the primary reviewer for the item.</a:t>
            </a:r>
          </a:p>
          <a:p>
            <a:r>
              <a:rPr lang="en-US" sz="1200" kern="1200" dirty="0" smtClean="0">
                <a:solidFill>
                  <a:schemeClr val="tx1"/>
                </a:solidFill>
                <a:effectLst/>
                <a:latin typeface="+mn-lt"/>
                <a:ea typeface="+mn-ea"/>
                <a:cs typeface="+mn-cs"/>
              </a:rPr>
              <a:t>Phase 2: Intro Audit</a:t>
            </a:r>
          </a:p>
          <a:p>
            <a:r>
              <a:rPr lang="en-US" sz="1200" kern="1200" dirty="0" smtClean="0">
                <a:solidFill>
                  <a:schemeClr val="tx1"/>
                </a:solidFill>
                <a:effectLst/>
                <a:latin typeface="+mn-lt"/>
                <a:ea typeface="+mn-ea"/>
                <a:cs typeface="+mn-cs"/>
              </a:rPr>
              <a:t>As a team a single item will be reviewed.  The team will learn the steps and processes of how to complete an audit (item discovery, data pull and analysis, creation of testing sheet, pulling a sample, reviewing items in sample, compiling results, determining issues and recommendations).  Once this audit is complete it will be presented to financial aid executive leadership. This phase is mostly to teach how an audit is conducted to the team.</a:t>
            </a:r>
          </a:p>
          <a:p>
            <a:r>
              <a:rPr lang="en-US" sz="1200" kern="1200" dirty="0" smtClean="0">
                <a:solidFill>
                  <a:schemeClr val="tx1"/>
                </a:solidFill>
                <a:effectLst/>
                <a:latin typeface="+mn-lt"/>
                <a:ea typeface="+mn-ea"/>
                <a:cs typeface="+mn-cs"/>
              </a:rPr>
              <a:t>Phase 3: Simultaneous Audit</a:t>
            </a:r>
          </a:p>
          <a:p>
            <a:r>
              <a:rPr lang="en-US" sz="1200" kern="1200" dirty="0" smtClean="0">
                <a:solidFill>
                  <a:schemeClr val="tx1"/>
                </a:solidFill>
                <a:effectLst/>
                <a:latin typeface="+mn-lt"/>
                <a:ea typeface="+mn-ea"/>
                <a:cs typeface="+mn-cs"/>
              </a:rPr>
              <a:t>Each member of the team will conduct an audit of the same item simultaneously.  This will allow for each team member to preform an audit but under constant supervision and then be able to discuss each stage of the audit as a team and see how each member’s choices differ and allow them the opportunity explain why they made the choices they made.  This will be wrapped up as a team and a single audit result will be produced and presented to financial aid executive leadership.</a:t>
            </a:r>
          </a:p>
          <a:p>
            <a:r>
              <a:rPr lang="en-US" sz="1200" kern="1200" dirty="0" smtClean="0">
                <a:solidFill>
                  <a:schemeClr val="tx1"/>
                </a:solidFill>
                <a:effectLst/>
                <a:latin typeface="+mn-lt"/>
                <a:ea typeface="+mn-ea"/>
                <a:cs typeface="+mn-cs"/>
              </a:rPr>
              <a:t>Phase 4: Individual Audit with coordinated alternating review</a:t>
            </a:r>
          </a:p>
          <a:p>
            <a:r>
              <a:rPr lang="en-US" sz="1200" kern="1200" dirty="0" smtClean="0">
                <a:solidFill>
                  <a:schemeClr val="tx1"/>
                </a:solidFill>
                <a:effectLst/>
                <a:latin typeface="+mn-lt"/>
                <a:ea typeface="+mn-ea"/>
                <a:cs typeface="+mn-cs"/>
              </a:rPr>
              <a:t>Each member will conduct an audit of a separate item (under significant supervision).  These audits will be then reviewed by another team member and they will provide feedback to the member who preformed the audit.  This will provide additional experience in having difficult conversations and offering suggestions to coworkers. Each team member will present their completed audit to the financial aid executive leadership.</a:t>
            </a:r>
          </a:p>
          <a:p>
            <a:r>
              <a:rPr lang="en-US" sz="1200" kern="1200" dirty="0" smtClean="0">
                <a:solidFill>
                  <a:schemeClr val="tx1"/>
                </a:solidFill>
                <a:effectLst/>
                <a:latin typeface="+mn-lt"/>
                <a:ea typeface="+mn-ea"/>
                <a:cs typeface="+mn-cs"/>
              </a:rPr>
              <a:t>End of training: Once these steps are complete the team will begin preforming reviews as part of the plan created above.</a:t>
            </a:r>
          </a:p>
          <a:p>
            <a:endParaRPr lang="en-US" dirty="0"/>
          </a:p>
        </p:txBody>
      </p:sp>
      <p:sp>
        <p:nvSpPr>
          <p:cNvPr id="4" name="Slide Number Placeholder 3"/>
          <p:cNvSpPr>
            <a:spLocks noGrp="1"/>
          </p:cNvSpPr>
          <p:nvPr>
            <p:ph type="sldNum" sz="quarter" idx="10"/>
          </p:nvPr>
        </p:nvSpPr>
        <p:spPr/>
        <p:txBody>
          <a:bodyPr/>
          <a:lstStyle/>
          <a:p>
            <a:fld id="{EC112EAA-B504-4DE4-86AF-9234CC185AA8}" type="slidenum">
              <a:rPr lang="en-US" smtClean="0"/>
              <a:t>9</a:t>
            </a:fld>
            <a:endParaRPr lang="en-US" dirty="0"/>
          </a:p>
        </p:txBody>
      </p:sp>
    </p:spTree>
    <p:extLst>
      <p:ext uri="{BB962C8B-B14F-4D97-AF65-F5344CB8AC3E}">
        <p14:creationId xmlns:p14="http://schemas.microsoft.com/office/powerpoint/2010/main" val="3120343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8E66DD-51B1-4BF7-9539-DEA51BFAEFD8}" type="datetime1">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65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A6260-7573-4697-9E59-AA19A1D5C255}" type="datetime1">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673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049DE4-AD7B-432F-9E35-775F5F8CC6AD}" type="datetime1">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54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204F4-028A-4A36-B306-1FBAFF258B24}" type="datetime1">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612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569E6D-812C-4C70-BB51-98F32992DB43}" type="datetime1">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700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87DF-640A-4181-8B82-4913718EF244}" type="datetime1">
              <a:rPr lang="en-US" smtClean="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673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4BE3E1-3173-4AB6-90EF-CE84B9FBD77E}" type="datetime1">
              <a:rPr lang="en-US" smtClean="0"/>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6272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6D357-68ED-48AA-AC18-9CC27DEA9490}" type="datetime1">
              <a:rPr lang="en-US" smtClean="0"/>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1447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8BAEE-D0AF-4323-A024-1416F995B386}" type="datetime1">
              <a:rPr lang="en-US" smtClean="0"/>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598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36E0D4-CA65-4DD1-8546-2CC4E75B8B9D}" type="datetime1">
              <a:rPr lang="en-US" smtClean="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321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9DEFE7-E1FA-4CA7-8A5A-F9AB210CE638}" type="datetime1">
              <a:rPr lang="en-US" smtClean="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336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E3FCC-785C-4EC4-B782-9133218B75DD}" type="datetime1">
              <a:rPr lang="en-US" smtClean="0"/>
              <a:t>6/4/2020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627401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2.ed.gov/about/offices/list/oig/rpauditfsa.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081FE-3187-4184-98D0-CDC8A7E59A97}"/>
              </a:ext>
            </a:extLst>
          </p:cNvPr>
          <p:cNvSpPr>
            <a:spLocks noGrp="1"/>
          </p:cNvSpPr>
          <p:nvPr>
            <p:ph type="ctrTitle"/>
          </p:nvPr>
        </p:nvSpPr>
        <p:spPr>
          <a:xfrm>
            <a:off x="1238865" y="2061838"/>
            <a:ext cx="10235380" cy="1662475"/>
          </a:xfrm>
        </p:spPr>
        <p:txBody>
          <a:bodyPr>
            <a:normAutofit/>
          </a:bodyPr>
          <a:lstStyle/>
          <a:p>
            <a:r>
              <a:rPr lang="en-US" sz="4800" dirty="0" smtClean="0"/>
              <a:t>SWASFAA Policies &amp; Procedures Pathway</a:t>
            </a:r>
            <a:br>
              <a:rPr lang="en-US" sz="4800" dirty="0" smtClean="0"/>
            </a:br>
            <a:r>
              <a:rPr lang="en-US" sz="4800" dirty="0" smtClean="0"/>
              <a:t>Enhancement &amp; Oversight</a:t>
            </a:r>
            <a:endParaRPr lang="en-US" sz="4800" dirty="0"/>
          </a:p>
        </p:txBody>
      </p:sp>
      <p:sp>
        <p:nvSpPr>
          <p:cNvPr id="3" name="Subtitle 2">
            <a:extLst>
              <a:ext uri="{FF2B5EF4-FFF2-40B4-BE49-F238E27FC236}">
                <a16:creationId xmlns:a16="http://schemas.microsoft.com/office/drawing/2014/main" id="{F8B0D1D1-624A-4AF5-B57E-100CDFEEA580}"/>
              </a:ext>
            </a:extLst>
          </p:cNvPr>
          <p:cNvSpPr>
            <a:spLocks noGrp="1"/>
          </p:cNvSpPr>
          <p:nvPr>
            <p:ph type="subTitle" idx="1"/>
          </p:nvPr>
        </p:nvSpPr>
        <p:spPr>
          <a:xfrm>
            <a:off x="3097162" y="3783690"/>
            <a:ext cx="6223820" cy="1196717"/>
          </a:xfrm>
        </p:spPr>
        <p:txBody>
          <a:bodyPr>
            <a:normAutofit/>
          </a:bodyPr>
          <a:lstStyle/>
          <a:p>
            <a:r>
              <a:rPr lang="en-US" sz="2000" dirty="0" smtClean="0"/>
              <a:t>SWASFAA Training &amp; Continuing Education Committee</a:t>
            </a:r>
          </a:p>
          <a:p>
            <a:r>
              <a:rPr lang="en-US" sz="2000" dirty="0" smtClean="0"/>
              <a:t>June 9, 2020</a:t>
            </a:r>
            <a:endParaRPr lang="en-US" sz="2000" dirty="0"/>
          </a:p>
        </p:txBody>
      </p:sp>
    </p:spTree>
    <p:extLst>
      <p:ext uri="{BB962C8B-B14F-4D97-AF65-F5344CB8AC3E}">
        <p14:creationId xmlns:p14="http://schemas.microsoft.com/office/powerpoint/2010/main" val="1630646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748725" y="2200779"/>
            <a:ext cx="2574577" cy="2456442"/>
          </a:xfrm>
        </p:spPr>
        <p:txBody>
          <a:bodyPr>
            <a:normAutofit/>
          </a:bodyPr>
          <a:lstStyle/>
          <a:p>
            <a:pPr algn="l"/>
            <a:r>
              <a:rPr lang="en-US" sz="3200" b="1" dirty="0" smtClean="0"/>
              <a:t>Risk Assessment</a:t>
            </a:r>
            <a:endParaRPr lang="en-US" sz="3200" b="1"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657600" y="1465211"/>
            <a:ext cx="7713223" cy="4635503"/>
          </a:xfrm>
        </p:spPr>
        <p:txBody>
          <a:bodyPr>
            <a:normAutofit/>
          </a:bodyPr>
          <a:lstStyle/>
          <a:p>
            <a:pPr lvl="0"/>
            <a:r>
              <a:rPr lang="en-US" dirty="0" smtClean="0"/>
              <a:t>Risk Assessment Examples</a:t>
            </a:r>
          </a:p>
          <a:p>
            <a:pPr lvl="0"/>
            <a:r>
              <a:rPr lang="en-US" dirty="0" smtClean="0"/>
              <a:t>Risk Legend</a:t>
            </a:r>
          </a:p>
          <a:p>
            <a:pPr lvl="0"/>
            <a:endParaRPr lang="en-US" dirty="0"/>
          </a:p>
          <a:p>
            <a:pPr lvl="0"/>
            <a:r>
              <a:rPr lang="en-US" dirty="0" smtClean="0"/>
              <a:t>OIG Oversight Report</a:t>
            </a:r>
          </a:p>
          <a:p>
            <a:pPr lvl="1"/>
            <a:r>
              <a:rPr lang="en-US" dirty="0" smtClean="0"/>
              <a:t>Use as case studies</a:t>
            </a:r>
          </a:p>
          <a:p>
            <a:pPr lvl="1"/>
            <a:r>
              <a:rPr lang="en-US" dirty="0" smtClean="0"/>
              <a:t>Training</a:t>
            </a:r>
          </a:p>
          <a:p>
            <a:pPr lvl="1"/>
            <a:r>
              <a:rPr lang="en-US" u="sng" dirty="0">
                <a:hlinkClick r:id="rId3"/>
              </a:rPr>
              <a:t>https://www2.ed.gov/about/offices/list/oig/rpauditfsa.html</a:t>
            </a:r>
            <a:endParaRPr lang="en-US" dirty="0"/>
          </a:p>
          <a:p>
            <a:pPr marL="457200" lvl="1" indent="0">
              <a:buNone/>
            </a:pPr>
            <a:endParaRPr lang="en-US" dirty="0" smtClean="0"/>
          </a:p>
          <a:p>
            <a:pPr lvl="0"/>
            <a:endParaRPr lang="en-US" dirty="0"/>
          </a:p>
        </p:txBody>
      </p:sp>
    </p:spTree>
    <p:extLst>
      <p:ext uri="{BB962C8B-B14F-4D97-AF65-F5344CB8AC3E}">
        <p14:creationId xmlns:p14="http://schemas.microsoft.com/office/powerpoint/2010/main" val="3885218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443925" y="1465211"/>
            <a:ext cx="2574577" cy="2456442"/>
          </a:xfrm>
        </p:spPr>
        <p:txBody>
          <a:bodyPr>
            <a:normAutofit/>
          </a:bodyPr>
          <a:lstStyle/>
          <a:p>
            <a:pPr algn="l"/>
            <a:r>
              <a:rPr lang="en-US" sz="3200" b="1" dirty="0" smtClean="0"/>
              <a:t>Risk Assessment</a:t>
            </a:r>
            <a:endParaRPr lang="en-US" sz="3200" b="1"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657600" y="1465211"/>
            <a:ext cx="7713223" cy="4635503"/>
          </a:xfrm>
        </p:spPr>
        <p:txBody>
          <a:bodyPr>
            <a:normAutofit/>
          </a:bodyPr>
          <a:lstStyle/>
          <a:p>
            <a:pPr lvl="0"/>
            <a:r>
              <a:rPr lang="en-US" dirty="0" smtClean="0"/>
              <a:t>Risk Management Questionnaire</a:t>
            </a:r>
          </a:p>
          <a:p>
            <a:pPr lvl="1"/>
            <a:r>
              <a:rPr lang="en-US" dirty="0" smtClean="0"/>
              <a:t>Risk Assessment</a:t>
            </a:r>
          </a:p>
          <a:p>
            <a:pPr lvl="1"/>
            <a:r>
              <a:rPr lang="en-US" dirty="0" smtClean="0"/>
              <a:t>Mitigation Activities</a:t>
            </a:r>
          </a:p>
          <a:p>
            <a:pPr lvl="1"/>
            <a:r>
              <a:rPr lang="en-US" dirty="0" smtClean="0"/>
              <a:t>Monitoring Activities</a:t>
            </a:r>
          </a:p>
          <a:p>
            <a:pPr marL="0" lvl="0" indent="0">
              <a:buNone/>
            </a:pPr>
            <a:endParaRPr lang="en-US" dirty="0"/>
          </a:p>
        </p:txBody>
      </p:sp>
    </p:spTree>
    <p:extLst>
      <p:ext uri="{BB962C8B-B14F-4D97-AF65-F5344CB8AC3E}">
        <p14:creationId xmlns:p14="http://schemas.microsoft.com/office/powerpoint/2010/main" val="4094087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727088" y="284144"/>
            <a:ext cx="8836845" cy="6573856"/>
          </a:xfrm>
          <a:prstGeom prst="rect">
            <a:avLst/>
          </a:prstGeom>
        </p:spPr>
      </p:pic>
    </p:spTree>
    <p:extLst>
      <p:ext uri="{BB962C8B-B14F-4D97-AF65-F5344CB8AC3E}">
        <p14:creationId xmlns:p14="http://schemas.microsoft.com/office/powerpoint/2010/main" val="3898917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228726" y="89054"/>
            <a:ext cx="8895936" cy="6537033"/>
          </a:xfrm>
          <a:prstGeom prst="rect">
            <a:avLst/>
          </a:prstGeom>
        </p:spPr>
      </p:pic>
    </p:spTree>
    <p:extLst>
      <p:ext uri="{BB962C8B-B14F-4D97-AF65-F5344CB8AC3E}">
        <p14:creationId xmlns:p14="http://schemas.microsoft.com/office/powerpoint/2010/main" val="21520827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95388" y="160197"/>
            <a:ext cx="9075047" cy="6473357"/>
          </a:xfrm>
          <a:prstGeom prst="rect">
            <a:avLst/>
          </a:prstGeom>
        </p:spPr>
      </p:pic>
    </p:spTree>
    <p:extLst>
      <p:ext uri="{BB962C8B-B14F-4D97-AF65-F5344CB8AC3E}">
        <p14:creationId xmlns:p14="http://schemas.microsoft.com/office/powerpoint/2010/main" val="32677296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271588" y="221058"/>
            <a:ext cx="8269977" cy="6335145"/>
          </a:xfrm>
          <a:prstGeom prst="rect">
            <a:avLst/>
          </a:prstGeom>
        </p:spPr>
      </p:pic>
    </p:spTree>
    <p:extLst>
      <p:ext uri="{BB962C8B-B14F-4D97-AF65-F5344CB8AC3E}">
        <p14:creationId xmlns:p14="http://schemas.microsoft.com/office/powerpoint/2010/main" val="13715539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271587" y="195262"/>
            <a:ext cx="9648825" cy="6467475"/>
          </a:xfrm>
          <a:prstGeom prst="rect">
            <a:avLst/>
          </a:prstGeom>
        </p:spPr>
      </p:pic>
    </p:spTree>
    <p:extLst>
      <p:ext uri="{BB962C8B-B14F-4D97-AF65-F5344CB8AC3E}">
        <p14:creationId xmlns:p14="http://schemas.microsoft.com/office/powerpoint/2010/main" val="4030932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837497" y="314117"/>
            <a:ext cx="8181147" cy="6281063"/>
          </a:xfrm>
          <a:prstGeom prst="rect">
            <a:avLst/>
          </a:prstGeom>
        </p:spPr>
      </p:pic>
    </p:spTree>
    <p:extLst>
      <p:ext uri="{BB962C8B-B14F-4D97-AF65-F5344CB8AC3E}">
        <p14:creationId xmlns:p14="http://schemas.microsoft.com/office/powerpoint/2010/main" val="1894367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30704" y="609600"/>
            <a:ext cx="11655280" cy="5405437"/>
          </a:xfrm>
          <a:prstGeom prst="rect">
            <a:avLst/>
          </a:prstGeom>
        </p:spPr>
      </p:pic>
    </p:spTree>
    <p:extLst>
      <p:ext uri="{BB962C8B-B14F-4D97-AF65-F5344CB8AC3E}">
        <p14:creationId xmlns:p14="http://schemas.microsoft.com/office/powerpoint/2010/main" val="406860121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431110" y="263192"/>
            <a:ext cx="11270559" cy="6528547"/>
          </a:xfrm>
          <a:prstGeom prst="rect">
            <a:avLst/>
          </a:prstGeom>
        </p:spPr>
      </p:pic>
    </p:spTree>
    <p:extLst>
      <p:ext uri="{BB962C8B-B14F-4D97-AF65-F5344CB8AC3E}">
        <p14:creationId xmlns:p14="http://schemas.microsoft.com/office/powerpoint/2010/main" val="9246958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748725" y="1807488"/>
            <a:ext cx="2574577" cy="2456442"/>
          </a:xfrm>
        </p:spPr>
        <p:txBody>
          <a:bodyPr>
            <a:normAutofit/>
          </a:bodyPr>
          <a:lstStyle/>
          <a:p>
            <a:pPr algn="l"/>
            <a:r>
              <a:rPr lang="en-US" sz="3200" dirty="0" smtClean="0"/>
              <a:t>Enhancement and Oversight</a:t>
            </a:r>
            <a:endParaRPr lang="en-US" sz="3200"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4816822" y="1465211"/>
            <a:ext cx="6554001" cy="4635503"/>
          </a:xfrm>
        </p:spPr>
        <p:txBody>
          <a:bodyPr>
            <a:normAutofit/>
          </a:bodyPr>
          <a:lstStyle/>
          <a:p>
            <a:r>
              <a:rPr lang="en-US" dirty="0" smtClean="0"/>
              <a:t>Position Descriptions</a:t>
            </a:r>
          </a:p>
          <a:p>
            <a:r>
              <a:rPr lang="en-US" dirty="0" smtClean="0"/>
              <a:t>Control Activities</a:t>
            </a:r>
          </a:p>
          <a:p>
            <a:r>
              <a:rPr lang="en-US" dirty="0" smtClean="0"/>
              <a:t>Action Plan</a:t>
            </a:r>
            <a:endParaRPr lang="en-US" dirty="0" smtClean="0"/>
          </a:p>
          <a:p>
            <a:r>
              <a:rPr lang="en-US" dirty="0" smtClean="0"/>
              <a:t>Prevention</a:t>
            </a:r>
          </a:p>
          <a:p>
            <a:r>
              <a:rPr lang="en-US" dirty="0" smtClean="0"/>
              <a:t>Quality </a:t>
            </a:r>
            <a:r>
              <a:rPr lang="en-US" dirty="0" smtClean="0"/>
              <a:t>checks/Quality assurance</a:t>
            </a:r>
          </a:p>
          <a:p>
            <a:r>
              <a:rPr lang="en-US" dirty="0" smtClean="0"/>
              <a:t>Risk Assessments</a:t>
            </a:r>
          </a:p>
        </p:txBody>
      </p:sp>
    </p:spTree>
    <p:extLst>
      <p:ext uri="{BB962C8B-B14F-4D97-AF65-F5344CB8AC3E}">
        <p14:creationId xmlns:p14="http://schemas.microsoft.com/office/powerpoint/2010/main" val="22547969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657600" y="1465211"/>
            <a:ext cx="7713223" cy="4635503"/>
          </a:xfrm>
        </p:spPr>
        <p:txBody>
          <a:bodyPr>
            <a:normAutofit/>
          </a:bodyPr>
          <a:lstStyle/>
          <a:p>
            <a:pPr marL="0" lvl="0" indent="0">
              <a:buNone/>
            </a:pPr>
            <a:r>
              <a:rPr lang="en-US" dirty="0" smtClean="0"/>
              <a:t>Questions?</a:t>
            </a:r>
          </a:p>
          <a:p>
            <a:pPr marL="0" lvl="0" indent="0">
              <a:buNone/>
            </a:pPr>
            <a:endParaRPr lang="en-US" dirty="0"/>
          </a:p>
          <a:p>
            <a:pPr marL="0" lvl="0" indent="0">
              <a:buNone/>
            </a:pPr>
            <a:r>
              <a:rPr lang="en-US" dirty="0" smtClean="0"/>
              <a:t>Discussion</a:t>
            </a:r>
            <a:endParaRPr lang="en-US" dirty="0"/>
          </a:p>
        </p:txBody>
      </p:sp>
    </p:spTree>
    <p:extLst>
      <p:ext uri="{BB962C8B-B14F-4D97-AF65-F5344CB8AC3E}">
        <p14:creationId xmlns:p14="http://schemas.microsoft.com/office/powerpoint/2010/main" val="34197653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657600" y="1465211"/>
            <a:ext cx="7713223" cy="4635503"/>
          </a:xfrm>
        </p:spPr>
        <p:txBody>
          <a:bodyPr>
            <a:normAutofit/>
          </a:bodyPr>
          <a:lstStyle/>
          <a:p>
            <a:r>
              <a:rPr lang="en-US" dirty="0" smtClean="0"/>
              <a:t>Committee Members</a:t>
            </a:r>
          </a:p>
          <a:p>
            <a:pPr lvl="1"/>
            <a:r>
              <a:rPr lang="en-US" i="1" dirty="0" smtClean="0"/>
              <a:t>Chair:  </a:t>
            </a:r>
            <a:r>
              <a:rPr lang="en-US" dirty="0" smtClean="0"/>
              <a:t>Shannon Crossland, Texas Tech University</a:t>
            </a:r>
          </a:p>
          <a:p>
            <a:pPr lvl="1"/>
            <a:r>
              <a:rPr lang="en-US" i="1" dirty="0" smtClean="0"/>
              <a:t>Arkansas Representative:  </a:t>
            </a:r>
            <a:r>
              <a:rPr lang="en-US" dirty="0" smtClean="0"/>
              <a:t>TBD </a:t>
            </a:r>
          </a:p>
          <a:p>
            <a:pPr lvl="1"/>
            <a:r>
              <a:rPr lang="en-US" i="1" dirty="0" smtClean="0"/>
              <a:t>Louisiana Representative:  </a:t>
            </a:r>
            <a:r>
              <a:rPr lang="en-US" dirty="0" smtClean="0"/>
              <a:t>Antoinette D Brown, University of Louisiana at Lafayette</a:t>
            </a:r>
          </a:p>
          <a:p>
            <a:pPr lvl="1"/>
            <a:r>
              <a:rPr lang="en-US" i="1" dirty="0" smtClean="0"/>
              <a:t>New Mexico Representative:  </a:t>
            </a:r>
            <a:r>
              <a:rPr lang="en-US" dirty="0" smtClean="0"/>
              <a:t>TBD</a:t>
            </a:r>
          </a:p>
          <a:p>
            <a:pPr lvl="1"/>
            <a:r>
              <a:rPr lang="en-US" i="1" dirty="0" smtClean="0"/>
              <a:t>Oklahoma Representative:  </a:t>
            </a:r>
            <a:r>
              <a:rPr lang="en-US" dirty="0" smtClean="0"/>
              <a:t>Audra Main, Moore Norman Technology Center</a:t>
            </a:r>
          </a:p>
          <a:p>
            <a:pPr lvl="1"/>
            <a:r>
              <a:rPr lang="en-US" i="1" dirty="0" smtClean="0"/>
              <a:t>Texas Representative:  </a:t>
            </a:r>
            <a:r>
              <a:rPr lang="en-US" dirty="0" smtClean="0"/>
              <a:t>James Smith, Lone Star College</a:t>
            </a:r>
          </a:p>
          <a:p>
            <a:pPr marL="0" lvl="0" indent="0">
              <a:buNone/>
            </a:pPr>
            <a:endParaRPr lang="en-US" dirty="0"/>
          </a:p>
        </p:txBody>
      </p:sp>
    </p:spTree>
    <p:extLst>
      <p:ext uri="{BB962C8B-B14F-4D97-AF65-F5344CB8AC3E}">
        <p14:creationId xmlns:p14="http://schemas.microsoft.com/office/powerpoint/2010/main" val="732676076"/>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1028" name="Picture 4" descr="Thank you” as part of your Dreamforce Preparations - Salesforce Bl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888" y="259533"/>
            <a:ext cx="11161781" cy="6250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46617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748725" y="1807488"/>
            <a:ext cx="2574577" cy="2456442"/>
          </a:xfrm>
        </p:spPr>
        <p:txBody>
          <a:bodyPr>
            <a:normAutofit/>
          </a:bodyPr>
          <a:lstStyle/>
          <a:p>
            <a:pPr algn="l"/>
            <a:r>
              <a:rPr lang="en-US" sz="3200" dirty="0" smtClean="0"/>
              <a:t>Enhancement and Oversight</a:t>
            </a:r>
            <a:endParaRPr lang="en-US" sz="3200"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4816822" y="1465211"/>
            <a:ext cx="6554001" cy="4635503"/>
          </a:xfrm>
        </p:spPr>
        <p:txBody>
          <a:bodyPr>
            <a:normAutofit/>
          </a:bodyPr>
          <a:lstStyle/>
          <a:p>
            <a:r>
              <a:rPr lang="en-US" dirty="0" smtClean="0"/>
              <a:t>Proper documentation for a student’s file</a:t>
            </a:r>
          </a:p>
          <a:p>
            <a:r>
              <a:rPr lang="en-US" dirty="0" smtClean="0"/>
              <a:t>Staff follow procedures established within the office</a:t>
            </a:r>
          </a:p>
          <a:p>
            <a:r>
              <a:rPr lang="en-US" dirty="0" smtClean="0"/>
              <a:t>Incorporate internal reviews to ensure processes are documented</a:t>
            </a:r>
          </a:p>
          <a:p>
            <a:r>
              <a:rPr lang="en-US" dirty="0" smtClean="0"/>
              <a:t>Incorporate risk assessments</a:t>
            </a:r>
            <a:endParaRPr lang="en-US" dirty="0" smtClean="0"/>
          </a:p>
        </p:txBody>
      </p:sp>
    </p:spTree>
    <p:extLst>
      <p:ext uri="{BB962C8B-B14F-4D97-AF65-F5344CB8AC3E}">
        <p14:creationId xmlns:p14="http://schemas.microsoft.com/office/powerpoint/2010/main" val="42435740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748725" y="2200779"/>
            <a:ext cx="2574577" cy="2456442"/>
          </a:xfrm>
        </p:spPr>
        <p:txBody>
          <a:bodyPr>
            <a:normAutofit/>
          </a:bodyPr>
          <a:lstStyle/>
          <a:p>
            <a:pPr algn="l"/>
            <a:r>
              <a:rPr lang="en-US" sz="3200" b="1" dirty="0" smtClean="0"/>
              <a:t>Control Activities</a:t>
            </a:r>
            <a:endParaRPr lang="en-US" sz="3200" b="1"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657600" y="1465211"/>
            <a:ext cx="7713223" cy="4635503"/>
          </a:xfrm>
        </p:spPr>
        <p:txBody>
          <a:bodyPr>
            <a:normAutofit/>
          </a:bodyPr>
          <a:lstStyle/>
          <a:p>
            <a:r>
              <a:rPr lang="en-US" sz="4800" dirty="0"/>
              <a:t>Control Activities are the policies, procedures and practices management establishes to achieve objectives and respond to </a:t>
            </a:r>
            <a:r>
              <a:rPr lang="en-US" sz="4800" dirty="0" smtClean="0"/>
              <a:t>risks.</a:t>
            </a:r>
            <a:endParaRPr lang="en-US" sz="4800" dirty="0"/>
          </a:p>
          <a:p>
            <a:pPr lvl="0"/>
            <a:endParaRPr lang="en-US" dirty="0"/>
          </a:p>
        </p:txBody>
      </p:sp>
    </p:spTree>
    <p:extLst>
      <p:ext uri="{BB962C8B-B14F-4D97-AF65-F5344CB8AC3E}">
        <p14:creationId xmlns:p14="http://schemas.microsoft.com/office/powerpoint/2010/main" val="40042710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748725" y="2200779"/>
            <a:ext cx="2574577" cy="2456442"/>
          </a:xfrm>
        </p:spPr>
        <p:txBody>
          <a:bodyPr>
            <a:normAutofit/>
          </a:bodyPr>
          <a:lstStyle/>
          <a:p>
            <a:pPr algn="l"/>
            <a:r>
              <a:rPr lang="en-US" sz="3200" b="1" dirty="0" smtClean="0"/>
              <a:t>Position Descriptions</a:t>
            </a:r>
            <a:endParaRPr lang="en-US" sz="3200" b="1"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657600" y="1465211"/>
            <a:ext cx="7713223" cy="4635503"/>
          </a:xfrm>
        </p:spPr>
        <p:txBody>
          <a:bodyPr>
            <a:normAutofit fontScale="62500" lnSpcReduction="20000"/>
          </a:bodyPr>
          <a:lstStyle/>
          <a:p>
            <a:pPr lvl="0"/>
            <a:r>
              <a:rPr lang="en-US" dirty="0"/>
              <a:t>Monitor regulatory and administrative requirements for Title IV federal student aid programs.</a:t>
            </a:r>
          </a:p>
          <a:p>
            <a:pPr lvl="0"/>
            <a:r>
              <a:rPr lang="en-US" dirty="0"/>
              <a:t>Create, coordinate and publish internally a policies and procedures manual for each area and specific function within the Office of Student Financial Aid. </a:t>
            </a:r>
          </a:p>
          <a:p>
            <a:pPr lvl="0"/>
            <a:r>
              <a:rPr lang="en-US" dirty="0"/>
              <a:t>Monitor policies and procedures to ensure compliance with respect to Title IV federal student aid for each area/specific function within the Office of Student Financial Aid.</a:t>
            </a:r>
          </a:p>
          <a:p>
            <a:pPr lvl="0"/>
            <a:r>
              <a:rPr lang="en-US" dirty="0"/>
              <a:t>Ensure adherence by staff to the code of federal regulations with respect to Title IV federal student aid as compiled by the Department of Education.</a:t>
            </a:r>
          </a:p>
          <a:p>
            <a:pPr lvl="0"/>
            <a:r>
              <a:rPr lang="en-US" dirty="0"/>
              <a:t>Provide training on updates and issues with respect to the financial aid.</a:t>
            </a:r>
          </a:p>
          <a:p>
            <a:pPr lvl="0"/>
            <a:r>
              <a:rPr lang="en-US" dirty="0"/>
              <a:t>Provide learning resources for employees with respect to the financial aid.</a:t>
            </a:r>
          </a:p>
          <a:p>
            <a:pPr lvl="0"/>
            <a:r>
              <a:rPr lang="en-US" dirty="0"/>
              <a:t>Provide regulation and operational guidance with respect to financial aid. </a:t>
            </a:r>
          </a:p>
          <a:p>
            <a:pPr lvl="0"/>
            <a:r>
              <a:rPr lang="en-US" dirty="0"/>
              <a:t>Research and brief Leadership Team of recently adopted regulations with respect to Title IV aid.</a:t>
            </a:r>
          </a:p>
          <a:p>
            <a:pPr lvl="0"/>
            <a:r>
              <a:rPr lang="en-US" dirty="0"/>
              <a:t>Assist in federal audits for financial aid – gathering information, providing requested documents and following-up post audit requests</a:t>
            </a:r>
            <a:r>
              <a:rPr lang="en-US" dirty="0" smtClean="0"/>
              <a:t>.</a:t>
            </a:r>
            <a:endParaRPr lang="en-US" dirty="0"/>
          </a:p>
        </p:txBody>
      </p:sp>
    </p:spTree>
    <p:extLst>
      <p:ext uri="{BB962C8B-B14F-4D97-AF65-F5344CB8AC3E}">
        <p14:creationId xmlns:p14="http://schemas.microsoft.com/office/powerpoint/2010/main" val="3714460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748725" y="2200779"/>
            <a:ext cx="2574577" cy="2456442"/>
          </a:xfrm>
        </p:spPr>
        <p:txBody>
          <a:bodyPr>
            <a:normAutofit/>
          </a:bodyPr>
          <a:lstStyle/>
          <a:p>
            <a:pPr algn="l"/>
            <a:r>
              <a:rPr lang="en-US" sz="3200" b="1" dirty="0" smtClean="0"/>
              <a:t>Action Plans</a:t>
            </a:r>
            <a:endParaRPr lang="en-US" sz="3200" b="1"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657600" y="1465211"/>
            <a:ext cx="7713223" cy="4635503"/>
          </a:xfrm>
        </p:spPr>
        <p:txBody>
          <a:bodyPr>
            <a:normAutofit/>
          </a:bodyPr>
          <a:lstStyle/>
          <a:p>
            <a:pPr lvl="0"/>
            <a:r>
              <a:rPr lang="en-US" dirty="0" smtClean="0"/>
              <a:t>Action plan is designed to help you update your policies and procedures in an organized way</a:t>
            </a:r>
          </a:p>
          <a:p>
            <a:pPr lvl="0"/>
            <a:r>
              <a:rPr lang="en-US" dirty="0" smtClean="0"/>
              <a:t>Review your policies and procedures to ensure best practices are being utilized</a:t>
            </a:r>
          </a:p>
          <a:p>
            <a:pPr lvl="0"/>
            <a:r>
              <a:rPr lang="en-US" dirty="0" smtClean="0"/>
              <a:t>Who needs to be involved?</a:t>
            </a:r>
            <a:endParaRPr lang="en-US" dirty="0"/>
          </a:p>
          <a:p>
            <a:pPr lvl="0"/>
            <a:r>
              <a:rPr lang="en-US" dirty="0" smtClean="0"/>
              <a:t>Long term vs. short term</a:t>
            </a:r>
            <a:endParaRPr lang="en-US" dirty="0"/>
          </a:p>
          <a:p>
            <a:pPr lvl="0"/>
            <a:r>
              <a:rPr lang="en-US" dirty="0" smtClean="0"/>
              <a:t>Date stamp and archive</a:t>
            </a:r>
          </a:p>
          <a:p>
            <a:pPr lvl="0"/>
            <a:r>
              <a:rPr lang="en-US" dirty="0" smtClean="0"/>
              <a:t>Randomly have policies and procedures pulled for review for errors</a:t>
            </a:r>
            <a:endParaRPr lang="en-US" dirty="0"/>
          </a:p>
        </p:txBody>
      </p:sp>
    </p:spTree>
    <p:extLst>
      <p:ext uri="{BB962C8B-B14F-4D97-AF65-F5344CB8AC3E}">
        <p14:creationId xmlns:p14="http://schemas.microsoft.com/office/powerpoint/2010/main" val="30684244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748725" y="2200779"/>
            <a:ext cx="2574577" cy="2456442"/>
          </a:xfrm>
        </p:spPr>
        <p:txBody>
          <a:bodyPr>
            <a:normAutofit/>
          </a:bodyPr>
          <a:lstStyle/>
          <a:p>
            <a:pPr algn="l"/>
            <a:r>
              <a:rPr lang="en-US" sz="3200" b="1" dirty="0" smtClean="0"/>
              <a:t>Prevention</a:t>
            </a:r>
            <a:endParaRPr lang="en-US" sz="3200" b="1"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657600" y="1465211"/>
            <a:ext cx="7713223" cy="4635503"/>
          </a:xfrm>
        </p:spPr>
        <p:txBody>
          <a:bodyPr>
            <a:normAutofit/>
          </a:bodyPr>
          <a:lstStyle/>
          <a:p>
            <a:pPr lvl="0"/>
            <a:r>
              <a:rPr lang="en-US" dirty="0" smtClean="0"/>
              <a:t>Were procedures followed?</a:t>
            </a:r>
          </a:p>
          <a:p>
            <a:r>
              <a:rPr lang="en-US" dirty="0" smtClean="0"/>
              <a:t>Is </a:t>
            </a:r>
            <a:r>
              <a:rPr lang="en-US" dirty="0"/>
              <a:t>all required documentation in the student’s file?</a:t>
            </a:r>
          </a:p>
          <a:p>
            <a:r>
              <a:rPr lang="en-US" dirty="0"/>
              <a:t>Are all forms signed?</a:t>
            </a:r>
          </a:p>
          <a:p>
            <a:r>
              <a:rPr lang="en-US" dirty="0"/>
              <a:t>Can you determine what was done and why by the team member?</a:t>
            </a:r>
          </a:p>
          <a:p>
            <a:pPr lvl="0"/>
            <a:endParaRPr lang="en-US" dirty="0"/>
          </a:p>
        </p:txBody>
      </p:sp>
    </p:spTree>
    <p:extLst>
      <p:ext uri="{BB962C8B-B14F-4D97-AF65-F5344CB8AC3E}">
        <p14:creationId xmlns:p14="http://schemas.microsoft.com/office/powerpoint/2010/main" val="404622255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172278" y="2200779"/>
            <a:ext cx="3538331" cy="2456442"/>
          </a:xfrm>
        </p:spPr>
        <p:txBody>
          <a:bodyPr>
            <a:normAutofit/>
          </a:bodyPr>
          <a:lstStyle/>
          <a:p>
            <a:pPr algn="l"/>
            <a:r>
              <a:rPr lang="en-US" sz="3200" b="1" dirty="0" smtClean="0"/>
              <a:t>Quality Checks/ Quality Assurance</a:t>
            </a:r>
            <a:endParaRPr lang="en-US" sz="3200" b="1"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922644" y="1584481"/>
            <a:ext cx="7713223" cy="4635503"/>
          </a:xfrm>
        </p:spPr>
        <p:txBody>
          <a:bodyPr>
            <a:normAutofit/>
          </a:bodyPr>
          <a:lstStyle/>
          <a:p>
            <a:pPr lvl="0"/>
            <a:r>
              <a:rPr lang="en-US" dirty="0" smtClean="0"/>
              <a:t>Date stamp and archive</a:t>
            </a:r>
          </a:p>
          <a:p>
            <a:pPr lvl="0"/>
            <a:r>
              <a:rPr lang="en-US" dirty="0" smtClean="0"/>
              <a:t>Randomly have files pull for review for errors</a:t>
            </a:r>
          </a:p>
          <a:p>
            <a:pPr lvl="0"/>
            <a:endParaRPr lang="en-US" dirty="0"/>
          </a:p>
        </p:txBody>
      </p:sp>
    </p:spTree>
    <p:extLst>
      <p:ext uri="{BB962C8B-B14F-4D97-AF65-F5344CB8AC3E}">
        <p14:creationId xmlns:p14="http://schemas.microsoft.com/office/powerpoint/2010/main" val="18701391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172278" y="2200779"/>
            <a:ext cx="3538331" cy="2456442"/>
          </a:xfrm>
        </p:spPr>
        <p:txBody>
          <a:bodyPr>
            <a:normAutofit/>
          </a:bodyPr>
          <a:lstStyle/>
          <a:p>
            <a:pPr algn="l"/>
            <a:r>
              <a:rPr lang="en-US" sz="3200" b="1" dirty="0" smtClean="0"/>
              <a:t>Quality Checks/ Quality Assurance</a:t>
            </a:r>
            <a:endParaRPr lang="en-US" sz="3200" b="1"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3922644" y="1584481"/>
            <a:ext cx="7713223" cy="4635503"/>
          </a:xfrm>
        </p:spPr>
        <p:txBody>
          <a:bodyPr>
            <a:normAutofit/>
          </a:bodyPr>
          <a:lstStyle/>
          <a:p>
            <a:pPr lvl="0"/>
            <a:r>
              <a:rPr lang="en-US" dirty="0" smtClean="0"/>
              <a:t>Quality Assurance Team Training Plan</a:t>
            </a:r>
          </a:p>
          <a:p>
            <a:pPr lvl="1"/>
            <a:r>
              <a:rPr lang="en-US" dirty="0" smtClean="0"/>
              <a:t>Risk Assessment</a:t>
            </a:r>
          </a:p>
          <a:p>
            <a:pPr lvl="1"/>
            <a:r>
              <a:rPr lang="en-US" dirty="0" smtClean="0"/>
              <a:t>Intro Audit</a:t>
            </a:r>
          </a:p>
          <a:p>
            <a:pPr lvl="1"/>
            <a:r>
              <a:rPr lang="en-US" dirty="0" smtClean="0"/>
              <a:t>Simultaneous Audit</a:t>
            </a:r>
          </a:p>
          <a:p>
            <a:pPr lvl="1"/>
            <a:r>
              <a:rPr lang="en-US" dirty="0" smtClean="0"/>
              <a:t>Individual Audit</a:t>
            </a:r>
          </a:p>
          <a:p>
            <a:pPr lvl="0"/>
            <a:endParaRPr lang="en-US" dirty="0"/>
          </a:p>
        </p:txBody>
      </p:sp>
    </p:spTree>
    <p:extLst>
      <p:ext uri="{BB962C8B-B14F-4D97-AF65-F5344CB8AC3E}">
        <p14:creationId xmlns:p14="http://schemas.microsoft.com/office/powerpoint/2010/main" val="376704639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d9d216d7-e9a6-4a3a-ba5c-83cbcb07259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AA48C2DC9C5341A6957FD7E991A50F" ma:contentTypeVersion="10" ma:contentTypeDescription="Create a new document." ma:contentTypeScope="" ma:versionID="250baec3bdb972060121eab923d288ee">
  <xsd:schema xmlns:xsd="http://www.w3.org/2001/XMLSchema" xmlns:xs="http://www.w3.org/2001/XMLSchema" xmlns:p="http://schemas.microsoft.com/office/2006/metadata/properties" xmlns:ns3="d9d216d7-e9a6-4a3a-ba5c-83cbcb072594" targetNamespace="http://schemas.microsoft.com/office/2006/metadata/properties" ma:root="true" ma:fieldsID="af38a9c23f444f46db428083be405a0a" ns3:_="">
    <xsd:import namespace="d9d216d7-e9a6-4a3a-ba5c-83cbcb07259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216d7-e9a6-4a3a-ba5c-83cbcb0725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F3D8C7-1E6F-4D15-8163-ADBC81A00AAD}">
  <ds:schemaRefs>
    <ds:schemaRef ds:uri="http://schemas.microsoft.com/sharepoint/v3/contenttype/forms"/>
  </ds:schemaRefs>
</ds:datastoreItem>
</file>

<file path=customXml/itemProps2.xml><?xml version="1.0" encoding="utf-8"?>
<ds:datastoreItem xmlns:ds="http://schemas.openxmlformats.org/officeDocument/2006/customXml" ds:itemID="{AD24716F-C831-4AC2-BB0A-5EC60E4671B3}">
  <ds:schemaRefs>
    <ds:schemaRef ds:uri="d9d216d7-e9a6-4a3a-ba5c-83cbcb07259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5441F4A-1332-4180-849A-96C70B73FB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216d7-e9a6-4a3a-ba5c-83cbcb0725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1531</Words>
  <Application>Microsoft Office PowerPoint</Application>
  <PresentationFormat>Widescreen</PresentationFormat>
  <Paragraphs>168</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SWASFAA Policies &amp; Procedures Pathway Enhancement &amp; Oversight</vt:lpstr>
      <vt:lpstr>Enhancement and Oversight</vt:lpstr>
      <vt:lpstr>Enhancement and Oversight</vt:lpstr>
      <vt:lpstr>Control Activities</vt:lpstr>
      <vt:lpstr>Position Descriptions</vt:lpstr>
      <vt:lpstr>Action Plans</vt:lpstr>
      <vt:lpstr>Prevention</vt:lpstr>
      <vt:lpstr>Quality Checks/ Quality Assurance</vt:lpstr>
      <vt:lpstr>Quality Checks/ Quality Assurance</vt:lpstr>
      <vt:lpstr>Risk Assessment</vt:lpstr>
      <vt:lpstr>Risk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2020-06-04T15:07:59Z</dcterms:created>
  <dcterms:modified xsi:type="dcterms:W3CDTF">2020-06-04T18:16:05Z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0x010100D7AA48C2DC9C5341A6957FD7E991A50F</vt:lpwstr>
  </property>
</Properties>
</file>