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1"/>
  </p:notesMasterIdLst>
  <p:sldIdLst>
    <p:sldId id="257" r:id="rId5"/>
    <p:sldId id="258" r:id="rId6"/>
    <p:sldId id="259" r:id="rId7"/>
    <p:sldId id="260" r:id="rId8"/>
    <p:sldId id="261" r:id="rId9"/>
    <p:sldId id="262" r:id="rId10"/>
    <p:sldId id="263" r:id="rId11"/>
    <p:sldId id="264" r:id="rId12"/>
    <p:sldId id="266" r:id="rId13"/>
    <p:sldId id="265" r:id="rId14"/>
    <p:sldId id="268" r:id="rId15"/>
    <p:sldId id="267" r:id="rId16"/>
    <p:sldId id="269" r:id="rId17"/>
    <p:sldId id="272" r:id="rId18"/>
    <p:sldId id="270" r:id="rId19"/>
    <p:sldId id="271" r:id="rId20"/>
  </p:sldIdLst>
  <p:sldSz cx="12192000" cy="6858000"/>
  <p:notesSz cx="717232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860" autoAdjust="0"/>
  </p:normalViewPr>
  <p:slideViewPr>
    <p:cSldViewPr snapToGrid="0">
      <p:cViewPr varScale="1">
        <p:scale>
          <a:sx n="75" d="100"/>
          <a:sy n="75" d="100"/>
        </p:scale>
        <p:origin x="1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09AC2-E0B3-460A-A631-340F36D34D23}"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058E8D3D-E813-4C95-AFBE-EA7E4637E6D1}">
      <dgm:prSet/>
      <dgm:spPr/>
      <dgm:t>
        <a:bodyPr/>
        <a:lstStyle/>
        <a:p>
          <a:r>
            <a:rPr lang="en-US" dirty="0"/>
            <a:t>Only secure leaders give power to others.</a:t>
          </a:r>
        </a:p>
      </dgm:t>
    </dgm:pt>
    <dgm:pt modelId="{3396F85B-948D-4AB0-99B2-CD39238F7A6A}" type="parTrans" cxnId="{9B3A9A8D-0B47-467B-A24C-C99620542F68}">
      <dgm:prSet/>
      <dgm:spPr/>
      <dgm:t>
        <a:bodyPr/>
        <a:lstStyle/>
        <a:p>
          <a:endParaRPr lang="en-US"/>
        </a:p>
      </dgm:t>
    </dgm:pt>
    <dgm:pt modelId="{15762749-7616-46CC-B9C7-BCAAE4CF06FC}" type="sibTrans" cxnId="{9B3A9A8D-0B47-467B-A24C-C99620542F68}">
      <dgm:prSet/>
      <dgm:spPr/>
      <dgm:t>
        <a:bodyPr/>
        <a:lstStyle/>
        <a:p>
          <a:endParaRPr lang="en-US"/>
        </a:p>
      </dgm:t>
    </dgm:pt>
    <dgm:pt modelId="{CBB94E98-BF39-470C-A803-3EAB29851133}">
      <dgm:prSet/>
      <dgm:spPr/>
      <dgm:t>
        <a:bodyPr/>
        <a:lstStyle/>
        <a:p>
          <a:r>
            <a:rPr lang="en-US" dirty="0"/>
            <a:t>How leaders violate the law of empowerment:</a:t>
          </a:r>
        </a:p>
      </dgm:t>
    </dgm:pt>
    <dgm:pt modelId="{E2E0E764-0295-40F2-9812-F4746A44C679}" type="parTrans" cxnId="{CF845AD2-4780-4A1C-8294-D5505FE0CF1E}">
      <dgm:prSet/>
      <dgm:spPr/>
      <dgm:t>
        <a:bodyPr/>
        <a:lstStyle/>
        <a:p>
          <a:endParaRPr lang="en-US"/>
        </a:p>
      </dgm:t>
    </dgm:pt>
    <dgm:pt modelId="{785ECB78-CCDF-485C-9931-6CE8C79D3AE7}" type="sibTrans" cxnId="{CF845AD2-4780-4A1C-8294-D5505FE0CF1E}">
      <dgm:prSet/>
      <dgm:spPr/>
      <dgm:t>
        <a:bodyPr/>
        <a:lstStyle/>
        <a:p>
          <a:endParaRPr lang="en-US"/>
        </a:p>
      </dgm:t>
    </dgm:pt>
    <dgm:pt modelId="{094EA749-37D3-4D4D-BCCC-BBCB6A758525}">
      <dgm:prSet/>
      <dgm:spPr/>
      <dgm:t>
        <a:bodyPr/>
        <a:lstStyle/>
        <a:p>
          <a:r>
            <a:rPr lang="en-US" dirty="0"/>
            <a:t>Desire for job security – the only way to make yourself indispensable is to make yourself dispensable  </a:t>
          </a:r>
        </a:p>
      </dgm:t>
    </dgm:pt>
    <dgm:pt modelId="{F1B14A3F-E23D-4425-A1F9-9122B358742E}" type="parTrans" cxnId="{2ABB6AE6-E513-467A-8C9B-76537A80BABA}">
      <dgm:prSet/>
      <dgm:spPr/>
      <dgm:t>
        <a:bodyPr/>
        <a:lstStyle/>
        <a:p>
          <a:endParaRPr lang="en-US"/>
        </a:p>
      </dgm:t>
    </dgm:pt>
    <dgm:pt modelId="{3B39035A-2B2D-4682-9F17-D3CF00A51A68}" type="sibTrans" cxnId="{2ABB6AE6-E513-467A-8C9B-76537A80BABA}">
      <dgm:prSet/>
      <dgm:spPr/>
      <dgm:t>
        <a:bodyPr/>
        <a:lstStyle/>
        <a:p>
          <a:endParaRPr lang="en-US"/>
        </a:p>
      </dgm:t>
    </dgm:pt>
    <dgm:pt modelId="{4FC52DF6-67CF-4853-9263-1A362C000C8F}">
      <dgm:prSet/>
      <dgm:spPr/>
      <dgm:t>
        <a:bodyPr/>
        <a:lstStyle/>
        <a:p>
          <a:r>
            <a:rPr lang="en-US" dirty="0"/>
            <a:t>Resistance to change – Change is the price of progress</a:t>
          </a:r>
        </a:p>
      </dgm:t>
    </dgm:pt>
    <dgm:pt modelId="{37E8547E-711E-4EF8-9B87-1B25DC745B05}" type="parTrans" cxnId="{E3D113C5-B2F0-4D52-AE9E-E83A8E4EAD08}">
      <dgm:prSet/>
      <dgm:spPr/>
      <dgm:t>
        <a:bodyPr/>
        <a:lstStyle/>
        <a:p>
          <a:endParaRPr lang="en-US"/>
        </a:p>
      </dgm:t>
    </dgm:pt>
    <dgm:pt modelId="{538EE9D2-6967-4956-A649-F59A73353851}" type="sibTrans" cxnId="{E3D113C5-B2F0-4D52-AE9E-E83A8E4EAD08}">
      <dgm:prSet/>
      <dgm:spPr/>
      <dgm:t>
        <a:bodyPr/>
        <a:lstStyle/>
        <a:p>
          <a:endParaRPr lang="en-US"/>
        </a:p>
      </dgm:t>
    </dgm:pt>
    <dgm:pt modelId="{AB27EB99-F1C4-452C-92B9-886AAF80792E}">
      <dgm:prSet/>
      <dgm:spPr/>
      <dgm:t>
        <a:bodyPr/>
        <a:lstStyle/>
        <a:p>
          <a:r>
            <a:rPr lang="en-US" dirty="0"/>
            <a:t>Lack of self worth</a:t>
          </a:r>
        </a:p>
      </dgm:t>
    </dgm:pt>
    <dgm:pt modelId="{F1ABA52C-67A0-45E1-9DD6-226F90D8A8A2}" type="parTrans" cxnId="{A980B368-AC96-471A-A48E-03CE91E7655C}">
      <dgm:prSet/>
      <dgm:spPr/>
      <dgm:t>
        <a:bodyPr/>
        <a:lstStyle/>
        <a:p>
          <a:endParaRPr lang="en-US"/>
        </a:p>
      </dgm:t>
    </dgm:pt>
    <dgm:pt modelId="{E554737A-987C-4600-8FFA-C99DD7E33951}" type="sibTrans" cxnId="{A980B368-AC96-471A-A48E-03CE91E7655C}">
      <dgm:prSet/>
      <dgm:spPr/>
      <dgm:t>
        <a:bodyPr/>
        <a:lstStyle/>
        <a:p>
          <a:endParaRPr lang="en-US"/>
        </a:p>
      </dgm:t>
    </dgm:pt>
    <dgm:pt modelId="{C06A587D-CB8F-49F1-80E0-7DD2B05DF9C9}">
      <dgm:prSet/>
      <dgm:spPr/>
      <dgm:t>
        <a:bodyPr/>
        <a:lstStyle/>
        <a:p>
          <a:r>
            <a:rPr lang="en-US" dirty="0"/>
            <a:t>Leadership must be based on goodwill</a:t>
          </a:r>
        </a:p>
      </dgm:t>
    </dgm:pt>
    <dgm:pt modelId="{1F173F82-A67F-4D7A-A834-6123074371C9}" type="parTrans" cxnId="{8435EFD6-3C85-47F1-B192-5180068303CE}">
      <dgm:prSet/>
      <dgm:spPr/>
      <dgm:t>
        <a:bodyPr/>
        <a:lstStyle/>
        <a:p>
          <a:endParaRPr lang="en-US"/>
        </a:p>
      </dgm:t>
    </dgm:pt>
    <dgm:pt modelId="{1D6274D3-54AC-4664-BAA4-93C24739DC8F}" type="sibTrans" cxnId="{8435EFD6-3C85-47F1-B192-5180068303CE}">
      <dgm:prSet/>
      <dgm:spPr/>
      <dgm:t>
        <a:bodyPr/>
        <a:lstStyle/>
        <a:p>
          <a:endParaRPr lang="en-US"/>
        </a:p>
      </dgm:t>
    </dgm:pt>
    <dgm:pt modelId="{85BBE88E-C308-4AB2-8670-E8D8960506CB}">
      <dgm:prSet/>
      <dgm:spPr/>
      <dgm:t>
        <a:bodyPr/>
        <a:lstStyle/>
        <a:p>
          <a:r>
            <a:rPr lang="en-US" dirty="0"/>
            <a:t>The greatest things happen only when you give others the credit</a:t>
          </a:r>
        </a:p>
      </dgm:t>
    </dgm:pt>
    <dgm:pt modelId="{031A7269-F00B-473D-9018-3EE3C957A7AA}" type="parTrans" cxnId="{6FBB731D-8FB5-47AC-8C64-80C2B3C5E595}">
      <dgm:prSet/>
      <dgm:spPr/>
      <dgm:t>
        <a:bodyPr/>
        <a:lstStyle/>
        <a:p>
          <a:endParaRPr lang="en-US"/>
        </a:p>
      </dgm:t>
    </dgm:pt>
    <dgm:pt modelId="{9DA0F4C2-D7D6-4A93-B6CA-8F5C9222D8BC}" type="sibTrans" cxnId="{6FBB731D-8FB5-47AC-8C64-80C2B3C5E595}">
      <dgm:prSet/>
      <dgm:spPr/>
      <dgm:t>
        <a:bodyPr/>
        <a:lstStyle/>
        <a:p>
          <a:endParaRPr lang="en-US"/>
        </a:p>
      </dgm:t>
    </dgm:pt>
    <dgm:pt modelId="{F1A8370C-6228-423A-B64F-9EBFECD3E38A}">
      <dgm:prSet/>
      <dgm:spPr/>
      <dgm:t>
        <a:bodyPr/>
        <a:lstStyle/>
        <a:p>
          <a:r>
            <a:rPr lang="en-US" dirty="0"/>
            <a:t>A key to empowering others is high belief in people</a:t>
          </a:r>
        </a:p>
      </dgm:t>
    </dgm:pt>
    <dgm:pt modelId="{666E1AB6-04A6-4236-B223-E4F17F35F1CF}" type="parTrans" cxnId="{53F3A7C6-3F8D-4651-9C67-F5DF6E01F0CF}">
      <dgm:prSet/>
      <dgm:spPr/>
      <dgm:t>
        <a:bodyPr/>
        <a:lstStyle/>
        <a:p>
          <a:endParaRPr lang="en-US"/>
        </a:p>
      </dgm:t>
    </dgm:pt>
    <dgm:pt modelId="{683E7E30-2AFA-4111-826C-17F4AB869C11}" type="sibTrans" cxnId="{53F3A7C6-3F8D-4651-9C67-F5DF6E01F0CF}">
      <dgm:prSet/>
      <dgm:spPr/>
      <dgm:t>
        <a:bodyPr/>
        <a:lstStyle/>
        <a:p>
          <a:endParaRPr lang="en-US"/>
        </a:p>
      </dgm:t>
    </dgm:pt>
    <dgm:pt modelId="{5B33F277-E724-40E4-8E47-D339752F5359}">
      <dgm:prSet/>
      <dgm:spPr/>
      <dgm:t>
        <a:bodyPr/>
        <a:lstStyle/>
        <a:p>
          <a:r>
            <a:rPr lang="en-US" b="1" dirty="0"/>
            <a:t>Reflection</a:t>
          </a:r>
          <a:endParaRPr lang="en-US" dirty="0"/>
        </a:p>
      </dgm:t>
    </dgm:pt>
    <dgm:pt modelId="{D79C40E9-D2B4-42ED-9F85-B17FACE69F6C}" type="parTrans" cxnId="{47C1C367-8C42-4505-84D9-0A5C1250F015}">
      <dgm:prSet/>
      <dgm:spPr/>
      <dgm:t>
        <a:bodyPr/>
        <a:lstStyle/>
        <a:p>
          <a:endParaRPr lang="en-US"/>
        </a:p>
      </dgm:t>
    </dgm:pt>
    <dgm:pt modelId="{C9B956B2-34D3-4559-A430-FF9A76607409}" type="sibTrans" cxnId="{47C1C367-8C42-4505-84D9-0A5C1250F015}">
      <dgm:prSet/>
      <dgm:spPr/>
      <dgm:t>
        <a:bodyPr/>
        <a:lstStyle/>
        <a:p>
          <a:endParaRPr lang="en-US"/>
        </a:p>
      </dgm:t>
    </dgm:pt>
    <dgm:pt modelId="{474A1A0D-470C-423E-A137-F00AECA065F5}">
      <dgm:prSet/>
      <dgm:spPr/>
      <dgm:t>
        <a:bodyPr/>
        <a:lstStyle/>
        <a:p>
          <a:pPr>
            <a:buFont typeface="+mj-lt"/>
            <a:buAutoNum type="arabicPeriod"/>
          </a:pPr>
          <a:r>
            <a:rPr lang="en-US" dirty="0"/>
            <a:t>Think of someone who has empowered you.</a:t>
          </a:r>
        </a:p>
      </dgm:t>
    </dgm:pt>
    <dgm:pt modelId="{2DB7C3D2-2F6E-408B-94DD-2DACCBE940C2}" type="parTrans" cxnId="{926BFF2E-B2EF-4609-9527-4FB3800414D0}">
      <dgm:prSet/>
      <dgm:spPr/>
      <dgm:t>
        <a:bodyPr/>
        <a:lstStyle/>
        <a:p>
          <a:endParaRPr lang="en-US"/>
        </a:p>
      </dgm:t>
    </dgm:pt>
    <dgm:pt modelId="{C48545E0-3369-4802-9C50-039F298E99C4}" type="sibTrans" cxnId="{926BFF2E-B2EF-4609-9527-4FB3800414D0}">
      <dgm:prSet/>
      <dgm:spPr/>
      <dgm:t>
        <a:bodyPr/>
        <a:lstStyle/>
        <a:p>
          <a:endParaRPr lang="en-US"/>
        </a:p>
      </dgm:t>
    </dgm:pt>
    <dgm:pt modelId="{D2BECB35-9FDF-4E85-9534-8F5F03114F39}">
      <dgm:prSet/>
      <dgm:spPr/>
      <dgm:t>
        <a:bodyPr/>
        <a:lstStyle/>
        <a:p>
          <a:pPr>
            <a:buFont typeface="+mj-lt"/>
            <a:buAutoNum type="arabicPeriod"/>
          </a:pPr>
          <a:r>
            <a:rPr lang="en-US" dirty="0"/>
            <a:t>How do you empower your staff?</a:t>
          </a:r>
        </a:p>
      </dgm:t>
    </dgm:pt>
    <dgm:pt modelId="{F6A64C9B-22A7-42B9-B52E-9854126B9B15}" type="parTrans" cxnId="{E15E69E7-A9F3-4A7A-AC91-368D024A9979}">
      <dgm:prSet/>
      <dgm:spPr/>
      <dgm:t>
        <a:bodyPr/>
        <a:lstStyle/>
        <a:p>
          <a:endParaRPr lang="en-US"/>
        </a:p>
      </dgm:t>
    </dgm:pt>
    <dgm:pt modelId="{4CAFA093-73DD-453F-8AB2-97D21EDD65EB}" type="sibTrans" cxnId="{E15E69E7-A9F3-4A7A-AC91-368D024A9979}">
      <dgm:prSet/>
      <dgm:spPr/>
      <dgm:t>
        <a:bodyPr/>
        <a:lstStyle/>
        <a:p>
          <a:endParaRPr lang="en-US"/>
        </a:p>
      </dgm:t>
    </dgm:pt>
    <dgm:pt modelId="{31F9C256-5060-4ECE-9FF9-02E4C24A1058}" type="pres">
      <dgm:prSet presAssocID="{5EF09AC2-E0B3-460A-A631-340F36D34D23}" presName="linear" presStyleCnt="0">
        <dgm:presLayoutVars>
          <dgm:dir/>
          <dgm:animLvl val="lvl"/>
          <dgm:resizeHandles val="exact"/>
        </dgm:presLayoutVars>
      </dgm:prSet>
      <dgm:spPr/>
    </dgm:pt>
    <dgm:pt modelId="{4ACF29F0-E399-4919-8271-BFFDE03B20DA}" type="pres">
      <dgm:prSet presAssocID="{058E8D3D-E813-4C95-AFBE-EA7E4637E6D1}" presName="parentLin" presStyleCnt="0"/>
      <dgm:spPr/>
    </dgm:pt>
    <dgm:pt modelId="{114CE3C8-1C2B-4E9C-B174-EB9C647F3371}" type="pres">
      <dgm:prSet presAssocID="{058E8D3D-E813-4C95-AFBE-EA7E4637E6D1}" presName="parentLeftMargin" presStyleLbl="node1" presStyleIdx="0" presStyleCnt="5"/>
      <dgm:spPr/>
    </dgm:pt>
    <dgm:pt modelId="{31B9D7EB-94DB-4052-8B1C-3F8226608072}" type="pres">
      <dgm:prSet presAssocID="{058E8D3D-E813-4C95-AFBE-EA7E4637E6D1}" presName="parentText" presStyleLbl="node1" presStyleIdx="0" presStyleCnt="5">
        <dgm:presLayoutVars>
          <dgm:chMax val="0"/>
          <dgm:bulletEnabled val="1"/>
        </dgm:presLayoutVars>
      </dgm:prSet>
      <dgm:spPr/>
    </dgm:pt>
    <dgm:pt modelId="{0FFF0A92-7C3B-4767-823A-95418B7CDED6}" type="pres">
      <dgm:prSet presAssocID="{058E8D3D-E813-4C95-AFBE-EA7E4637E6D1}" presName="negativeSpace" presStyleCnt="0"/>
      <dgm:spPr/>
    </dgm:pt>
    <dgm:pt modelId="{A4D69C63-480A-417C-A9ED-551C43119322}" type="pres">
      <dgm:prSet presAssocID="{058E8D3D-E813-4C95-AFBE-EA7E4637E6D1}" presName="childText" presStyleLbl="conFgAcc1" presStyleIdx="0" presStyleCnt="5">
        <dgm:presLayoutVars>
          <dgm:bulletEnabled val="1"/>
        </dgm:presLayoutVars>
      </dgm:prSet>
      <dgm:spPr/>
    </dgm:pt>
    <dgm:pt modelId="{EF0EFFD0-F8CF-4F31-BF94-95FCF0BDD7A8}" type="pres">
      <dgm:prSet presAssocID="{15762749-7616-46CC-B9C7-BCAAE4CF06FC}" presName="spaceBetweenRectangles" presStyleCnt="0"/>
      <dgm:spPr/>
    </dgm:pt>
    <dgm:pt modelId="{6AF28DC6-AA12-4CD4-9AB5-D7D6C5DBC034}" type="pres">
      <dgm:prSet presAssocID="{CBB94E98-BF39-470C-A803-3EAB29851133}" presName="parentLin" presStyleCnt="0"/>
      <dgm:spPr/>
    </dgm:pt>
    <dgm:pt modelId="{D3F7E7B0-B816-41FE-9764-326B29385F08}" type="pres">
      <dgm:prSet presAssocID="{CBB94E98-BF39-470C-A803-3EAB29851133}" presName="parentLeftMargin" presStyleLbl="node1" presStyleIdx="0" presStyleCnt="5"/>
      <dgm:spPr/>
    </dgm:pt>
    <dgm:pt modelId="{BDC039B6-F6FA-4EA5-AE97-7D9B39BA0AC9}" type="pres">
      <dgm:prSet presAssocID="{CBB94E98-BF39-470C-A803-3EAB29851133}" presName="parentText" presStyleLbl="node1" presStyleIdx="1" presStyleCnt="5">
        <dgm:presLayoutVars>
          <dgm:chMax val="0"/>
          <dgm:bulletEnabled val="1"/>
        </dgm:presLayoutVars>
      </dgm:prSet>
      <dgm:spPr/>
    </dgm:pt>
    <dgm:pt modelId="{6DD43E37-2858-4E6B-B90C-68A5C61B6F21}" type="pres">
      <dgm:prSet presAssocID="{CBB94E98-BF39-470C-A803-3EAB29851133}" presName="negativeSpace" presStyleCnt="0"/>
      <dgm:spPr/>
    </dgm:pt>
    <dgm:pt modelId="{5DAA18B2-B8FD-4A28-9DBA-D9E522FA54CE}" type="pres">
      <dgm:prSet presAssocID="{CBB94E98-BF39-470C-A803-3EAB29851133}" presName="childText" presStyleLbl="conFgAcc1" presStyleIdx="1" presStyleCnt="5">
        <dgm:presLayoutVars>
          <dgm:bulletEnabled val="1"/>
        </dgm:presLayoutVars>
      </dgm:prSet>
      <dgm:spPr/>
    </dgm:pt>
    <dgm:pt modelId="{935DE8C0-F5CC-4FBB-B307-A563F2E5E0FE}" type="pres">
      <dgm:prSet presAssocID="{785ECB78-CCDF-485C-9931-6CE8C79D3AE7}" presName="spaceBetweenRectangles" presStyleCnt="0"/>
      <dgm:spPr/>
    </dgm:pt>
    <dgm:pt modelId="{7E5F0316-2D54-4464-9C3D-F28672B0AAAE}" type="pres">
      <dgm:prSet presAssocID="{C06A587D-CB8F-49F1-80E0-7DD2B05DF9C9}" presName="parentLin" presStyleCnt="0"/>
      <dgm:spPr/>
    </dgm:pt>
    <dgm:pt modelId="{21E77A87-40B7-40B1-8DDF-D55EC4007782}" type="pres">
      <dgm:prSet presAssocID="{C06A587D-CB8F-49F1-80E0-7DD2B05DF9C9}" presName="parentLeftMargin" presStyleLbl="node1" presStyleIdx="1" presStyleCnt="5"/>
      <dgm:spPr/>
    </dgm:pt>
    <dgm:pt modelId="{24A45BC7-CC1D-46F4-9390-F5F7765B06BF}" type="pres">
      <dgm:prSet presAssocID="{C06A587D-CB8F-49F1-80E0-7DD2B05DF9C9}" presName="parentText" presStyleLbl="node1" presStyleIdx="2" presStyleCnt="5">
        <dgm:presLayoutVars>
          <dgm:chMax val="0"/>
          <dgm:bulletEnabled val="1"/>
        </dgm:presLayoutVars>
      </dgm:prSet>
      <dgm:spPr/>
    </dgm:pt>
    <dgm:pt modelId="{89C224FD-B1CF-474E-89A3-D6E4960835C0}" type="pres">
      <dgm:prSet presAssocID="{C06A587D-CB8F-49F1-80E0-7DD2B05DF9C9}" presName="negativeSpace" presStyleCnt="0"/>
      <dgm:spPr/>
    </dgm:pt>
    <dgm:pt modelId="{B0326157-9B35-4107-89FE-12530BAFE0AE}" type="pres">
      <dgm:prSet presAssocID="{C06A587D-CB8F-49F1-80E0-7DD2B05DF9C9}" presName="childText" presStyleLbl="conFgAcc1" presStyleIdx="2" presStyleCnt="5">
        <dgm:presLayoutVars>
          <dgm:bulletEnabled val="1"/>
        </dgm:presLayoutVars>
      </dgm:prSet>
      <dgm:spPr/>
    </dgm:pt>
    <dgm:pt modelId="{A57899A7-A5C6-4EA9-9533-6C12D76FB386}" type="pres">
      <dgm:prSet presAssocID="{1D6274D3-54AC-4664-BAA4-93C24739DC8F}" presName="spaceBetweenRectangles" presStyleCnt="0"/>
      <dgm:spPr/>
    </dgm:pt>
    <dgm:pt modelId="{F8BAFC3A-A8B6-4E2C-B570-EFC9D4AFA98C}" type="pres">
      <dgm:prSet presAssocID="{85BBE88E-C308-4AB2-8670-E8D8960506CB}" presName="parentLin" presStyleCnt="0"/>
      <dgm:spPr/>
    </dgm:pt>
    <dgm:pt modelId="{21638DE6-E58D-46DD-9DA9-24BD206F521B}" type="pres">
      <dgm:prSet presAssocID="{85BBE88E-C308-4AB2-8670-E8D8960506CB}" presName="parentLeftMargin" presStyleLbl="node1" presStyleIdx="2" presStyleCnt="5"/>
      <dgm:spPr/>
    </dgm:pt>
    <dgm:pt modelId="{49B1FD65-E3B9-484B-BC5C-231112E1B899}" type="pres">
      <dgm:prSet presAssocID="{85BBE88E-C308-4AB2-8670-E8D8960506CB}" presName="parentText" presStyleLbl="node1" presStyleIdx="3" presStyleCnt="5">
        <dgm:presLayoutVars>
          <dgm:chMax val="0"/>
          <dgm:bulletEnabled val="1"/>
        </dgm:presLayoutVars>
      </dgm:prSet>
      <dgm:spPr/>
    </dgm:pt>
    <dgm:pt modelId="{3C2A5167-7964-45A0-8526-AECCA07F6851}" type="pres">
      <dgm:prSet presAssocID="{85BBE88E-C308-4AB2-8670-E8D8960506CB}" presName="negativeSpace" presStyleCnt="0"/>
      <dgm:spPr/>
    </dgm:pt>
    <dgm:pt modelId="{9B836F2E-7B73-443F-91BB-0E5DF1B37EF4}" type="pres">
      <dgm:prSet presAssocID="{85BBE88E-C308-4AB2-8670-E8D8960506CB}" presName="childText" presStyleLbl="conFgAcc1" presStyleIdx="3" presStyleCnt="5">
        <dgm:presLayoutVars>
          <dgm:bulletEnabled val="1"/>
        </dgm:presLayoutVars>
      </dgm:prSet>
      <dgm:spPr/>
    </dgm:pt>
    <dgm:pt modelId="{87F9B3A6-8F76-4280-817A-78CE71B65F71}" type="pres">
      <dgm:prSet presAssocID="{9DA0F4C2-D7D6-4A93-B6CA-8F5C9222D8BC}" presName="spaceBetweenRectangles" presStyleCnt="0"/>
      <dgm:spPr/>
    </dgm:pt>
    <dgm:pt modelId="{51151405-3889-47A0-BBFF-95A92883F065}" type="pres">
      <dgm:prSet presAssocID="{5B33F277-E724-40E4-8E47-D339752F5359}" presName="parentLin" presStyleCnt="0"/>
      <dgm:spPr/>
    </dgm:pt>
    <dgm:pt modelId="{EA67D846-8CAF-4BA0-AE0A-873DE748C945}" type="pres">
      <dgm:prSet presAssocID="{5B33F277-E724-40E4-8E47-D339752F5359}" presName="parentLeftMargin" presStyleLbl="node1" presStyleIdx="3" presStyleCnt="5"/>
      <dgm:spPr/>
    </dgm:pt>
    <dgm:pt modelId="{5A657FAD-47F6-438B-844B-4AF4AAEAB5A0}" type="pres">
      <dgm:prSet presAssocID="{5B33F277-E724-40E4-8E47-D339752F5359}" presName="parentText" presStyleLbl="node1" presStyleIdx="4" presStyleCnt="5">
        <dgm:presLayoutVars>
          <dgm:chMax val="0"/>
          <dgm:bulletEnabled val="1"/>
        </dgm:presLayoutVars>
      </dgm:prSet>
      <dgm:spPr/>
    </dgm:pt>
    <dgm:pt modelId="{3E1E3411-D0AE-4531-AF20-67D606AF831E}" type="pres">
      <dgm:prSet presAssocID="{5B33F277-E724-40E4-8E47-D339752F5359}" presName="negativeSpace" presStyleCnt="0"/>
      <dgm:spPr/>
    </dgm:pt>
    <dgm:pt modelId="{B4528169-4E50-43B4-A6FE-71BCBEEA160D}" type="pres">
      <dgm:prSet presAssocID="{5B33F277-E724-40E4-8E47-D339752F5359}" presName="childText" presStyleLbl="conFgAcc1" presStyleIdx="4" presStyleCnt="5">
        <dgm:presLayoutVars>
          <dgm:bulletEnabled val="1"/>
        </dgm:presLayoutVars>
      </dgm:prSet>
      <dgm:spPr/>
    </dgm:pt>
  </dgm:ptLst>
  <dgm:cxnLst>
    <dgm:cxn modelId="{98249B01-4083-4D0C-9E44-D1C0D20E617D}" type="presOf" srcId="{F1A8370C-6228-423A-B64F-9EBFECD3E38A}" destId="{9B836F2E-7B73-443F-91BB-0E5DF1B37EF4}" srcOrd="0" destOrd="0" presId="urn:microsoft.com/office/officeart/2005/8/layout/list1"/>
    <dgm:cxn modelId="{527F1A10-3206-4E49-AF40-8C5C8B292296}" type="presOf" srcId="{4FC52DF6-67CF-4853-9263-1A362C000C8F}" destId="{5DAA18B2-B8FD-4A28-9DBA-D9E522FA54CE}" srcOrd="0" destOrd="1" presId="urn:microsoft.com/office/officeart/2005/8/layout/list1"/>
    <dgm:cxn modelId="{5F12B117-F342-4A4F-862F-106AF60FE7F1}" type="presOf" srcId="{85BBE88E-C308-4AB2-8670-E8D8960506CB}" destId="{21638DE6-E58D-46DD-9DA9-24BD206F521B}" srcOrd="0" destOrd="0" presId="urn:microsoft.com/office/officeart/2005/8/layout/list1"/>
    <dgm:cxn modelId="{6FBB731D-8FB5-47AC-8C64-80C2B3C5E595}" srcId="{5EF09AC2-E0B3-460A-A631-340F36D34D23}" destId="{85BBE88E-C308-4AB2-8670-E8D8960506CB}" srcOrd="3" destOrd="0" parTransId="{031A7269-F00B-473D-9018-3EE3C957A7AA}" sibTransId="{9DA0F4C2-D7D6-4A93-B6CA-8F5C9222D8BC}"/>
    <dgm:cxn modelId="{4BD8CC1D-AFCA-42F4-B3BC-AC107F992060}" type="presOf" srcId="{AB27EB99-F1C4-452C-92B9-886AAF80792E}" destId="{5DAA18B2-B8FD-4A28-9DBA-D9E522FA54CE}" srcOrd="0" destOrd="2" presId="urn:microsoft.com/office/officeart/2005/8/layout/list1"/>
    <dgm:cxn modelId="{926BFF2E-B2EF-4609-9527-4FB3800414D0}" srcId="{5B33F277-E724-40E4-8E47-D339752F5359}" destId="{474A1A0D-470C-423E-A137-F00AECA065F5}" srcOrd="0" destOrd="0" parTransId="{2DB7C3D2-2F6E-408B-94DD-2DACCBE940C2}" sibTransId="{C48545E0-3369-4802-9C50-039F298E99C4}"/>
    <dgm:cxn modelId="{9E66C131-36E4-47B0-A60F-2F44F4F96F0B}" type="presOf" srcId="{C06A587D-CB8F-49F1-80E0-7DD2B05DF9C9}" destId="{24A45BC7-CC1D-46F4-9390-F5F7765B06BF}" srcOrd="1" destOrd="0" presId="urn:microsoft.com/office/officeart/2005/8/layout/list1"/>
    <dgm:cxn modelId="{2454FB5C-39EF-4B91-90EB-4197722249BB}" type="presOf" srcId="{474A1A0D-470C-423E-A137-F00AECA065F5}" destId="{B4528169-4E50-43B4-A6FE-71BCBEEA160D}" srcOrd="0" destOrd="0" presId="urn:microsoft.com/office/officeart/2005/8/layout/list1"/>
    <dgm:cxn modelId="{ACD89360-5FB9-4F75-A5CE-076C0C667848}" type="presOf" srcId="{C06A587D-CB8F-49F1-80E0-7DD2B05DF9C9}" destId="{21E77A87-40B7-40B1-8DDF-D55EC4007782}" srcOrd="0" destOrd="0" presId="urn:microsoft.com/office/officeart/2005/8/layout/list1"/>
    <dgm:cxn modelId="{47C1C367-8C42-4505-84D9-0A5C1250F015}" srcId="{5EF09AC2-E0B3-460A-A631-340F36D34D23}" destId="{5B33F277-E724-40E4-8E47-D339752F5359}" srcOrd="4" destOrd="0" parTransId="{D79C40E9-D2B4-42ED-9F85-B17FACE69F6C}" sibTransId="{C9B956B2-34D3-4559-A430-FF9A76607409}"/>
    <dgm:cxn modelId="{A980B368-AC96-471A-A48E-03CE91E7655C}" srcId="{CBB94E98-BF39-470C-A803-3EAB29851133}" destId="{AB27EB99-F1C4-452C-92B9-886AAF80792E}" srcOrd="2" destOrd="0" parTransId="{F1ABA52C-67A0-45E1-9DD6-226F90D8A8A2}" sibTransId="{E554737A-987C-4600-8FFA-C99DD7E33951}"/>
    <dgm:cxn modelId="{A5B2E07A-A909-46D7-97D0-6DD6D209B83F}" type="presOf" srcId="{5B33F277-E724-40E4-8E47-D339752F5359}" destId="{EA67D846-8CAF-4BA0-AE0A-873DE748C945}" srcOrd="0" destOrd="0" presId="urn:microsoft.com/office/officeart/2005/8/layout/list1"/>
    <dgm:cxn modelId="{5E6B8F7D-A547-4357-A44C-2279C180CDD0}" type="presOf" srcId="{CBB94E98-BF39-470C-A803-3EAB29851133}" destId="{BDC039B6-F6FA-4EA5-AE97-7D9B39BA0AC9}" srcOrd="1" destOrd="0" presId="urn:microsoft.com/office/officeart/2005/8/layout/list1"/>
    <dgm:cxn modelId="{D09BA987-AFEC-4C64-987C-57B2E69BCB9E}" type="presOf" srcId="{094EA749-37D3-4D4D-BCCC-BBCB6A758525}" destId="{5DAA18B2-B8FD-4A28-9DBA-D9E522FA54CE}" srcOrd="0" destOrd="0" presId="urn:microsoft.com/office/officeart/2005/8/layout/list1"/>
    <dgm:cxn modelId="{649CAD87-9A48-429F-AA45-51335B323B04}" type="presOf" srcId="{CBB94E98-BF39-470C-A803-3EAB29851133}" destId="{D3F7E7B0-B816-41FE-9764-326B29385F08}" srcOrd="0" destOrd="0" presId="urn:microsoft.com/office/officeart/2005/8/layout/list1"/>
    <dgm:cxn modelId="{9B3A9A8D-0B47-467B-A24C-C99620542F68}" srcId="{5EF09AC2-E0B3-460A-A631-340F36D34D23}" destId="{058E8D3D-E813-4C95-AFBE-EA7E4637E6D1}" srcOrd="0" destOrd="0" parTransId="{3396F85B-948D-4AB0-99B2-CD39238F7A6A}" sibTransId="{15762749-7616-46CC-B9C7-BCAAE4CF06FC}"/>
    <dgm:cxn modelId="{5789D698-6173-4A87-A417-8F5B961D3D40}" type="presOf" srcId="{058E8D3D-E813-4C95-AFBE-EA7E4637E6D1}" destId="{114CE3C8-1C2B-4E9C-B174-EB9C647F3371}" srcOrd="0" destOrd="0" presId="urn:microsoft.com/office/officeart/2005/8/layout/list1"/>
    <dgm:cxn modelId="{AA9392BB-2B63-4E83-8609-591C152F5143}" type="presOf" srcId="{D2BECB35-9FDF-4E85-9534-8F5F03114F39}" destId="{B4528169-4E50-43B4-A6FE-71BCBEEA160D}" srcOrd="0" destOrd="1" presId="urn:microsoft.com/office/officeart/2005/8/layout/list1"/>
    <dgm:cxn modelId="{E3D113C5-B2F0-4D52-AE9E-E83A8E4EAD08}" srcId="{CBB94E98-BF39-470C-A803-3EAB29851133}" destId="{4FC52DF6-67CF-4853-9263-1A362C000C8F}" srcOrd="1" destOrd="0" parTransId="{37E8547E-711E-4EF8-9B87-1B25DC745B05}" sibTransId="{538EE9D2-6967-4956-A649-F59A73353851}"/>
    <dgm:cxn modelId="{53F3A7C6-3F8D-4651-9C67-F5DF6E01F0CF}" srcId="{85BBE88E-C308-4AB2-8670-E8D8960506CB}" destId="{F1A8370C-6228-423A-B64F-9EBFECD3E38A}" srcOrd="0" destOrd="0" parTransId="{666E1AB6-04A6-4236-B223-E4F17F35F1CF}" sibTransId="{683E7E30-2AFA-4111-826C-17F4AB869C11}"/>
    <dgm:cxn modelId="{1A2BB6D0-F76C-4674-A8C7-97874518A822}" type="presOf" srcId="{5B33F277-E724-40E4-8E47-D339752F5359}" destId="{5A657FAD-47F6-438B-844B-4AF4AAEAB5A0}" srcOrd="1" destOrd="0" presId="urn:microsoft.com/office/officeart/2005/8/layout/list1"/>
    <dgm:cxn modelId="{CF845AD2-4780-4A1C-8294-D5505FE0CF1E}" srcId="{5EF09AC2-E0B3-460A-A631-340F36D34D23}" destId="{CBB94E98-BF39-470C-A803-3EAB29851133}" srcOrd="1" destOrd="0" parTransId="{E2E0E764-0295-40F2-9812-F4746A44C679}" sibTransId="{785ECB78-CCDF-485C-9931-6CE8C79D3AE7}"/>
    <dgm:cxn modelId="{8435EFD6-3C85-47F1-B192-5180068303CE}" srcId="{5EF09AC2-E0B3-460A-A631-340F36D34D23}" destId="{C06A587D-CB8F-49F1-80E0-7DD2B05DF9C9}" srcOrd="2" destOrd="0" parTransId="{1F173F82-A67F-4D7A-A834-6123074371C9}" sibTransId="{1D6274D3-54AC-4664-BAA4-93C24739DC8F}"/>
    <dgm:cxn modelId="{0F51EBE5-06DC-4770-8C0B-C1A7824FFC7E}" type="presOf" srcId="{85BBE88E-C308-4AB2-8670-E8D8960506CB}" destId="{49B1FD65-E3B9-484B-BC5C-231112E1B899}" srcOrd="1" destOrd="0" presId="urn:microsoft.com/office/officeart/2005/8/layout/list1"/>
    <dgm:cxn modelId="{2ABB6AE6-E513-467A-8C9B-76537A80BABA}" srcId="{CBB94E98-BF39-470C-A803-3EAB29851133}" destId="{094EA749-37D3-4D4D-BCCC-BBCB6A758525}" srcOrd="0" destOrd="0" parTransId="{F1B14A3F-E23D-4425-A1F9-9122B358742E}" sibTransId="{3B39035A-2B2D-4682-9F17-D3CF00A51A68}"/>
    <dgm:cxn modelId="{E15E69E7-A9F3-4A7A-AC91-368D024A9979}" srcId="{5B33F277-E724-40E4-8E47-D339752F5359}" destId="{D2BECB35-9FDF-4E85-9534-8F5F03114F39}" srcOrd="1" destOrd="0" parTransId="{F6A64C9B-22A7-42B9-B52E-9854126B9B15}" sibTransId="{4CAFA093-73DD-453F-8AB2-97D21EDD65EB}"/>
    <dgm:cxn modelId="{C9AED8F6-B9EC-4025-81E6-DAD5670FD155}" type="presOf" srcId="{058E8D3D-E813-4C95-AFBE-EA7E4637E6D1}" destId="{31B9D7EB-94DB-4052-8B1C-3F8226608072}" srcOrd="1" destOrd="0" presId="urn:microsoft.com/office/officeart/2005/8/layout/list1"/>
    <dgm:cxn modelId="{C23C66FE-0763-49E2-B91D-1E51E7371C28}" type="presOf" srcId="{5EF09AC2-E0B3-460A-A631-340F36D34D23}" destId="{31F9C256-5060-4ECE-9FF9-02E4C24A1058}" srcOrd="0" destOrd="0" presId="urn:microsoft.com/office/officeart/2005/8/layout/list1"/>
    <dgm:cxn modelId="{FBFC69D3-3A0D-4257-8144-09AD958720A4}" type="presParOf" srcId="{31F9C256-5060-4ECE-9FF9-02E4C24A1058}" destId="{4ACF29F0-E399-4919-8271-BFFDE03B20DA}" srcOrd="0" destOrd="0" presId="urn:microsoft.com/office/officeart/2005/8/layout/list1"/>
    <dgm:cxn modelId="{FF223C5B-9486-45BF-B6A1-48622F41553D}" type="presParOf" srcId="{4ACF29F0-E399-4919-8271-BFFDE03B20DA}" destId="{114CE3C8-1C2B-4E9C-B174-EB9C647F3371}" srcOrd="0" destOrd="0" presId="urn:microsoft.com/office/officeart/2005/8/layout/list1"/>
    <dgm:cxn modelId="{761CDDB9-69A8-4B2E-B8B8-6EE8FC046852}" type="presParOf" srcId="{4ACF29F0-E399-4919-8271-BFFDE03B20DA}" destId="{31B9D7EB-94DB-4052-8B1C-3F8226608072}" srcOrd="1" destOrd="0" presId="urn:microsoft.com/office/officeart/2005/8/layout/list1"/>
    <dgm:cxn modelId="{6CAFF29E-05B8-4720-9C98-D113B0629CE8}" type="presParOf" srcId="{31F9C256-5060-4ECE-9FF9-02E4C24A1058}" destId="{0FFF0A92-7C3B-4767-823A-95418B7CDED6}" srcOrd="1" destOrd="0" presId="urn:microsoft.com/office/officeart/2005/8/layout/list1"/>
    <dgm:cxn modelId="{E6E6FB3C-7578-4D18-B1E7-851CDC521CDC}" type="presParOf" srcId="{31F9C256-5060-4ECE-9FF9-02E4C24A1058}" destId="{A4D69C63-480A-417C-A9ED-551C43119322}" srcOrd="2" destOrd="0" presId="urn:microsoft.com/office/officeart/2005/8/layout/list1"/>
    <dgm:cxn modelId="{1D9518D5-EAD0-4469-BE52-53A623B6AA3F}" type="presParOf" srcId="{31F9C256-5060-4ECE-9FF9-02E4C24A1058}" destId="{EF0EFFD0-F8CF-4F31-BF94-95FCF0BDD7A8}" srcOrd="3" destOrd="0" presId="urn:microsoft.com/office/officeart/2005/8/layout/list1"/>
    <dgm:cxn modelId="{2E613582-894E-4B06-8472-4D0F207447C8}" type="presParOf" srcId="{31F9C256-5060-4ECE-9FF9-02E4C24A1058}" destId="{6AF28DC6-AA12-4CD4-9AB5-D7D6C5DBC034}" srcOrd="4" destOrd="0" presId="urn:microsoft.com/office/officeart/2005/8/layout/list1"/>
    <dgm:cxn modelId="{67D925DC-641D-4901-940C-1E9731E6F266}" type="presParOf" srcId="{6AF28DC6-AA12-4CD4-9AB5-D7D6C5DBC034}" destId="{D3F7E7B0-B816-41FE-9764-326B29385F08}" srcOrd="0" destOrd="0" presId="urn:microsoft.com/office/officeart/2005/8/layout/list1"/>
    <dgm:cxn modelId="{F2AE5EE3-8F34-4C27-BBF8-832C80665AD1}" type="presParOf" srcId="{6AF28DC6-AA12-4CD4-9AB5-D7D6C5DBC034}" destId="{BDC039B6-F6FA-4EA5-AE97-7D9B39BA0AC9}" srcOrd="1" destOrd="0" presId="urn:microsoft.com/office/officeart/2005/8/layout/list1"/>
    <dgm:cxn modelId="{A473EBC0-8BC6-4580-BEE4-5E9C3B9E77DE}" type="presParOf" srcId="{31F9C256-5060-4ECE-9FF9-02E4C24A1058}" destId="{6DD43E37-2858-4E6B-B90C-68A5C61B6F21}" srcOrd="5" destOrd="0" presId="urn:microsoft.com/office/officeart/2005/8/layout/list1"/>
    <dgm:cxn modelId="{87EE97B0-4FB9-45DD-B4B4-5CAF28841ADE}" type="presParOf" srcId="{31F9C256-5060-4ECE-9FF9-02E4C24A1058}" destId="{5DAA18B2-B8FD-4A28-9DBA-D9E522FA54CE}" srcOrd="6" destOrd="0" presId="urn:microsoft.com/office/officeart/2005/8/layout/list1"/>
    <dgm:cxn modelId="{D550A4AB-151A-4103-A457-86F323C3BA04}" type="presParOf" srcId="{31F9C256-5060-4ECE-9FF9-02E4C24A1058}" destId="{935DE8C0-F5CC-4FBB-B307-A563F2E5E0FE}" srcOrd="7" destOrd="0" presId="urn:microsoft.com/office/officeart/2005/8/layout/list1"/>
    <dgm:cxn modelId="{571A1DE0-BA4F-4CC7-8A25-DE85BE3FB72C}" type="presParOf" srcId="{31F9C256-5060-4ECE-9FF9-02E4C24A1058}" destId="{7E5F0316-2D54-4464-9C3D-F28672B0AAAE}" srcOrd="8" destOrd="0" presId="urn:microsoft.com/office/officeart/2005/8/layout/list1"/>
    <dgm:cxn modelId="{6C5EE50E-3A4B-45DF-9EA6-A7DB0750B854}" type="presParOf" srcId="{7E5F0316-2D54-4464-9C3D-F28672B0AAAE}" destId="{21E77A87-40B7-40B1-8DDF-D55EC4007782}" srcOrd="0" destOrd="0" presId="urn:microsoft.com/office/officeart/2005/8/layout/list1"/>
    <dgm:cxn modelId="{24DDA30C-2F66-4BCB-918C-55B5D55B30B9}" type="presParOf" srcId="{7E5F0316-2D54-4464-9C3D-F28672B0AAAE}" destId="{24A45BC7-CC1D-46F4-9390-F5F7765B06BF}" srcOrd="1" destOrd="0" presId="urn:microsoft.com/office/officeart/2005/8/layout/list1"/>
    <dgm:cxn modelId="{F3995AB5-0EFE-44B9-818A-CC9D9867BE76}" type="presParOf" srcId="{31F9C256-5060-4ECE-9FF9-02E4C24A1058}" destId="{89C224FD-B1CF-474E-89A3-D6E4960835C0}" srcOrd="9" destOrd="0" presId="urn:microsoft.com/office/officeart/2005/8/layout/list1"/>
    <dgm:cxn modelId="{E2CBF429-C50B-4C0C-8E60-7217B97D4BBC}" type="presParOf" srcId="{31F9C256-5060-4ECE-9FF9-02E4C24A1058}" destId="{B0326157-9B35-4107-89FE-12530BAFE0AE}" srcOrd="10" destOrd="0" presId="urn:microsoft.com/office/officeart/2005/8/layout/list1"/>
    <dgm:cxn modelId="{FF062102-CFB6-462B-B0C7-D21C5F019917}" type="presParOf" srcId="{31F9C256-5060-4ECE-9FF9-02E4C24A1058}" destId="{A57899A7-A5C6-4EA9-9533-6C12D76FB386}" srcOrd="11" destOrd="0" presId="urn:microsoft.com/office/officeart/2005/8/layout/list1"/>
    <dgm:cxn modelId="{25111484-BAFD-485F-B5B7-B102AEE2B268}" type="presParOf" srcId="{31F9C256-5060-4ECE-9FF9-02E4C24A1058}" destId="{F8BAFC3A-A8B6-4E2C-B570-EFC9D4AFA98C}" srcOrd="12" destOrd="0" presId="urn:microsoft.com/office/officeart/2005/8/layout/list1"/>
    <dgm:cxn modelId="{C40CEC9F-C8E9-40BA-BA25-ACFA04DB10FA}" type="presParOf" srcId="{F8BAFC3A-A8B6-4E2C-B570-EFC9D4AFA98C}" destId="{21638DE6-E58D-46DD-9DA9-24BD206F521B}" srcOrd="0" destOrd="0" presId="urn:microsoft.com/office/officeart/2005/8/layout/list1"/>
    <dgm:cxn modelId="{4BDF60CF-B1A0-4EE8-AE13-DEE22F2C8F9B}" type="presParOf" srcId="{F8BAFC3A-A8B6-4E2C-B570-EFC9D4AFA98C}" destId="{49B1FD65-E3B9-484B-BC5C-231112E1B899}" srcOrd="1" destOrd="0" presId="urn:microsoft.com/office/officeart/2005/8/layout/list1"/>
    <dgm:cxn modelId="{7437766C-AE35-4FD2-89C7-8D8F34FFDA86}" type="presParOf" srcId="{31F9C256-5060-4ECE-9FF9-02E4C24A1058}" destId="{3C2A5167-7964-45A0-8526-AECCA07F6851}" srcOrd="13" destOrd="0" presId="urn:microsoft.com/office/officeart/2005/8/layout/list1"/>
    <dgm:cxn modelId="{9888B018-2D6D-4640-8158-6D595DA04F8E}" type="presParOf" srcId="{31F9C256-5060-4ECE-9FF9-02E4C24A1058}" destId="{9B836F2E-7B73-443F-91BB-0E5DF1B37EF4}" srcOrd="14" destOrd="0" presId="urn:microsoft.com/office/officeart/2005/8/layout/list1"/>
    <dgm:cxn modelId="{AB679492-5DA1-4B75-863C-9EDD59D10AE0}" type="presParOf" srcId="{31F9C256-5060-4ECE-9FF9-02E4C24A1058}" destId="{87F9B3A6-8F76-4280-817A-78CE71B65F71}" srcOrd="15" destOrd="0" presId="urn:microsoft.com/office/officeart/2005/8/layout/list1"/>
    <dgm:cxn modelId="{4B0ADC73-EFE8-418F-ABE9-2D1E7DA3D74E}" type="presParOf" srcId="{31F9C256-5060-4ECE-9FF9-02E4C24A1058}" destId="{51151405-3889-47A0-BBFF-95A92883F065}" srcOrd="16" destOrd="0" presId="urn:microsoft.com/office/officeart/2005/8/layout/list1"/>
    <dgm:cxn modelId="{A7FE244A-365D-4759-954C-7D75A05CE7CF}" type="presParOf" srcId="{51151405-3889-47A0-BBFF-95A92883F065}" destId="{EA67D846-8CAF-4BA0-AE0A-873DE748C945}" srcOrd="0" destOrd="0" presId="urn:microsoft.com/office/officeart/2005/8/layout/list1"/>
    <dgm:cxn modelId="{8215B6F9-944D-4E00-BAE8-99715738714B}" type="presParOf" srcId="{51151405-3889-47A0-BBFF-95A92883F065}" destId="{5A657FAD-47F6-438B-844B-4AF4AAEAB5A0}" srcOrd="1" destOrd="0" presId="urn:microsoft.com/office/officeart/2005/8/layout/list1"/>
    <dgm:cxn modelId="{46549D0B-96C9-4679-9187-9B3E6AF897E5}" type="presParOf" srcId="{31F9C256-5060-4ECE-9FF9-02E4C24A1058}" destId="{3E1E3411-D0AE-4531-AF20-67D606AF831E}" srcOrd="17" destOrd="0" presId="urn:microsoft.com/office/officeart/2005/8/layout/list1"/>
    <dgm:cxn modelId="{CBF6D743-7D49-4949-BE73-29A37D9485AA}" type="presParOf" srcId="{31F9C256-5060-4ECE-9FF9-02E4C24A1058}" destId="{B4528169-4E50-43B4-A6FE-71BCBEEA160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0D5BD-FA81-4A96-BDD9-40A91508AB5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AAB8118-FCD9-46AD-9690-4750471B848C}">
      <dgm:prSet/>
      <dgm:spPr/>
      <dgm:t>
        <a:bodyPr/>
        <a:lstStyle/>
        <a:p>
          <a:r>
            <a:rPr lang="en-US"/>
            <a:t>Leaders understand that activity is not necessarily accomplishment</a:t>
          </a:r>
        </a:p>
      </dgm:t>
    </dgm:pt>
    <dgm:pt modelId="{2CAE2C48-18EA-4DD9-A931-45E9A50F1FCD}" type="parTrans" cxnId="{1FA53E71-6D31-4C40-932E-1C2E31882EB4}">
      <dgm:prSet/>
      <dgm:spPr/>
      <dgm:t>
        <a:bodyPr/>
        <a:lstStyle/>
        <a:p>
          <a:endParaRPr lang="en-US"/>
        </a:p>
      </dgm:t>
    </dgm:pt>
    <dgm:pt modelId="{7F6ABEE8-0862-4A16-9FA4-8833F4B30E3A}" type="sibTrans" cxnId="{1FA53E71-6D31-4C40-932E-1C2E31882EB4}">
      <dgm:prSet/>
      <dgm:spPr/>
      <dgm:t>
        <a:bodyPr/>
        <a:lstStyle/>
        <a:p>
          <a:endParaRPr lang="en-US"/>
        </a:p>
      </dgm:t>
    </dgm:pt>
    <dgm:pt modelId="{DE5F0673-0E8C-4E70-B1FE-6274477C7916}">
      <dgm:prSet/>
      <dgm:spPr/>
      <dgm:t>
        <a:bodyPr/>
        <a:lstStyle/>
        <a:p>
          <a:r>
            <a:rPr lang="en-US"/>
            <a:t>The three R’s:</a:t>
          </a:r>
        </a:p>
      </dgm:t>
    </dgm:pt>
    <dgm:pt modelId="{B773659F-70DE-4E8C-8DA3-BBACC7F7202F}" type="parTrans" cxnId="{EB1972EE-A173-45B4-994D-1FB6B25470BC}">
      <dgm:prSet/>
      <dgm:spPr/>
      <dgm:t>
        <a:bodyPr/>
        <a:lstStyle/>
        <a:p>
          <a:endParaRPr lang="en-US"/>
        </a:p>
      </dgm:t>
    </dgm:pt>
    <dgm:pt modelId="{FC60D89D-EA44-417D-9700-4FB735B512BF}" type="sibTrans" cxnId="{EB1972EE-A173-45B4-994D-1FB6B25470BC}">
      <dgm:prSet/>
      <dgm:spPr/>
      <dgm:t>
        <a:bodyPr/>
        <a:lstStyle/>
        <a:p>
          <a:endParaRPr lang="en-US"/>
        </a:p>
      </dgm:t>
    </dgm:pt>
    <dgm:pt modelId="{20366134-873D-4A68-A089-884E744CB40A}">
      <dgm:prSet/>
      <dgm:spPr/>
      <dgm:t>
        <a:bodyPr/>
        <a:lstStyle/>
        <a:p>
          <a:r>
            <a:rPr lang="en-US"/>
            <a:t>What is required?</a:t>
          </a:r>
        </a:p>
      </dgm:t>
    </dgm:pt>
    <dgm:pt modelId="{EDD71755-6C92-4A1C-AAF1-79B727E9D4AE}" type="parTrans" cxnId="{29458882-8C1A-447A-B93B-EDBC0A54F156}">
      <dgm:prSet/>
      <dgm:spPr/>
      <dgm:t>
        <a:bodyPr/>
        <a:lstStyle/>
        <a:p>
          <a:endParaRPr lang="en-US"/>
        </a:p>
      </dgm:t>
    </dgm:pt>
    <dgm:pt modelId="{F4AE3FD8-4379-41F8-AD5F-6959624D2A8A}" type="sibTrans" cxnId="{29458882-8C1A-447A-B93B-EDBC0A54F156}">
      <dgm:prSet/>
      <dgm:spPr/>
      <dgm:t>
        <a:bodyPr/>
        <a:lstStyle/>
        <a:p>
          <a:endParaRPr lang="en-US"/>
        </a:p>
      </dgm:t>
    </dgm:pt>
    <dgm:pt modelId="{A37C5ADB-65CE-4CD8-86E9-1C19D8A5CDE8}">
      <dgm:prSet/>
      <dgm:spPr/>
      <dgm:t>
        <a:bodyPr/>
        <a:lstStyle/>
        <a:p>
          <a:r>
            <a:rPr lang="en-US"/>
            <a:t>What give the greatest return?</a:t>
          </a:r>
        </a:p>
      </dgm:t>
    </dgm:pt>
    <dgm:pt modelId="{73F13329-DFD5-479B-83F0-1DD74F1115A6}" type="parTrans" cxnId="{108FDD77-4199-475B-859C-1CD0BE1B6EC7}">
      <dgm:prSet/>
      <dgm:spPr/>
      <dgm:t>
        <a:bodyPr/>
        <a:lstStyle/>
        <a:p>
          <a:endParaRPr lang="en-US"/>
        </a:p>
      </dgm:t>
    </dgm:pt>
    <dgm:pt modelId="{580AA3C3-4355-4C23-893F-3370D0FFEC8C}" type="sibTrans" cxnId="{108FDD77-4199-475B-859C-1CD0BE1B6EC7}">
      <dgm:prSet/>
      <dgm:spPr/>
      <dgm:t>
        <a:bodyPr/>
        <a:lstStyle/>
        <a:p>
          <a:endParaRPr lang="en-US"/>
        </a:p>
      </dgm:t>
    </dgm:pt>
    <dgm:pt modelId="{58056C5D-D6E4-4762-AFA3-4526B6CA4D6B}">
      <dgm:prSet/>
      <dgm:spPr/>
      <dgm:t>
        <a:bodyPr/>
        <a:lstStyle/>
        <a:p>
          <a:r>
            <a:rPr lang="en-US"/>
            <a:t>What brings the greatest reward?</a:t>
          </a:r>
        </a:p>
      </dgm:t>
    </dgm:pt>
    <dgm:pt modelId="{30234F28-1964-4226-8107-987AF1AC821E}" type="parTrans" cxnId="{DE894648-FC88-44AF-8D42-258250E3118C}">
      <dgm:prSet/>
      <dgm:spPr/>
      <dgm:t>
        <a:bodyPr/>
        <a:lstStyle/>
        <a:p>
          <a:endParaRPr lang="en-US"/>
        </a:p>
      </dgm:t>
    </dgm:pt>
    <dgm:pt modelId="{94A3E6BD-2F54-44AD-9ADF-CB6D1564B6A6}" type="sibTrans" cxnId="{DE894648-FC88-44AF-8D42-258250E3118C}">
      <dgm:prSet/>
      <dgm:spPr/>
      <dgm:t>
        <a:bodyPr/>
        <a:lstStyle/>
        <a:p>
          <a:endParaRPr lang="en-US"/>
        </a:p>
      </dgm:t>
    </dgm:pt>
    <dgm:pt modelId="{363B3A72-B758-46D2-80DA-F8A66B0C0C91}">
      <dgm:prSet/>
      <dgm:spPr/>
      <dgm:t>
        <a:bodyPr/>
        <a:lstStyle/>
        <a:p>
          <a:r>
            <a:rPr lang="en-US" b="1"/>
            <a:t>Reflection</a:t>
          </a:r>
          <a:endParaRPr lang="en-US"/>
        </a:p>
      </dgm:t>
    </dgm:pt>
    <dgm:pt modelId="{56A6DBDC-846B-42E6-B7C1-76797582A29F}" type="parTrans" cxnId="{0D0FADBA-CA83-4A7D-88B4-666A1ECF76F5}">
      <dgm:prSet/>
      <dgm:spPr/>
      <dgm:t>
        <a:bodyPr/>
        <a:lstStyle/>
        <a:p>
          <a:endParaRPr lang="en-US"/>
        </a:p>
      </dgm:t>
    </dgm:pt>
    <dgm:pt modelId="{E21B2AA1-E196-4B75-AA8C-20549B7769D7}" type="sibTrans" cxnId="{0D0FADBA-CA83-4A7D-88B4-666A1ECF76F5}">
      <dgm:prSet/>
      <dgm:spPr/>
      <dgm:t>
        <a:bodyPr/>
        <a:lstStyle/>
        <a:p>
          <a:endParaRPr lang="en-US"/>
        </a:p>
      </dgm:t>
    </dgm:pt>
    <dgm:pt modelId="{7AEFFEB9-B0B4-48CF-ABA1-CB69DE3B584E}">
      <dgm:prSet/>
      <dgm:spPr/>
      <dgm:t>
        <a:bodyPr/>
        <a:lstStyle/>
        <a:p>
          <a:r>
            <a:rPr lang="en-US"/>
            <a:t>Is your means of prioritizing providing the greatest return for your staff?</a:t>
          </a:r>
        </a:p>
      </dgm:t>
    </dgm:pt>
    <dgm:pt modelId="{8CDAF4DF-EFDF-4DC0-8C35-4BC6CD494192}" type="parTrans" cxnId="{FA4E4490-7812-4980-BC42-AE431DD477C7}">
      <dgm:prSet/>
      <dgm:spPr/>
      <dgm:t>
        <a:bodyPr/>
        <a:lstStyle/>
        <a:p>
          <a:endParaRPr lang="en-US"/>
        </a:p>
      </dgm:t>
    </dgm:pt>
    <dgm:pt modelId="{8F1B6EE1-8479-46B2-9F44-DD9262B7862B}" type="sibTrans" cxnId="{FA4E4490-7812-4980-BC42-AE431DD477C7}">
      <dgm:prSet/>
      <dgm:spPr/>
      <dgm:t>
        <a:bodyPr/>
        <a:lstStyle/>
        <a:p>
          <a:endParaRPr lang="en-US"/>
        </a:p>
      </dgm:t>
    </dgm:pt>
    <dgm:pt modelId="{9EDABDF6-DED3-4561-9A12-8F8AB7145E4A}" type="pres">
      <dgm:prSet presAssocID="{2050D5BD-FA81-4A96-BDD9-40A91508AB5B}" presName="linear" presStyleCnt="0">
        <dgm:presLayoutVars>
          <dgm:animLvl val="lvl"/>
          <dgm:resizeHandles val="exact"/>
        </dgm:presLayoutVars>
      </dgm:prSet>
      <dgm:spPr/>
    </dgm:pt>
    <dgm:pt modelId="{89582A60-23DD-45C7-811B-769356269E46}" type="pres">
      <dgm:prSet presAssocID="{7AAB8118-FCD9-46AD-9690-4750471B848C}" presName="parentText" presStyleLbl="node1" presStyleIdx="0" presStyleCnt="3">
        <dgm:presLayoutVars>
          <dgm:chMax val="0"/>
          <dgm:bulletEnabled val="1"/>
        </dgm:presLayoutVars>
      </dgm:prSet>
      <dgm:spPr/>
    </dgm:pt>
    <dgm:pt modelId="{DAF27A71-0F3B-451E-9A13-F7247508FD79}" type="pres">
      <dgm:prSet presAssocID="{7F6ABEE8-0862-4A16-9FA4-8833F4B30E3A}" presName="spacer" presStyleCnt="0"/>
      <dgm:spPr/>
    </dgm:pt>
    <dgm:pt modelId="{CF33C65D-BA96-4699-BFD8-324681DF4642}" type="pres">
      <dgm:prSet presAssocID="{DE5F0673-0E8C-4E70-B1FE-6274477C7916}" presName="parentText" presStyleLbl="node1" presStyleIdx="1" presStyleCnt="3">
        <dgm:presLayoutVars>
          <dgm:chMax val="0"/>
          <dgm:bulletEnabled val="1"/>
        </dgm:presLayoutVars>
      </dgm:prSet>
      <dgm:spPr/>
    </dgm:pt>
    <dgm:pt modelId="{1391CADC-EB15-4E57-96D1-4EE5E8767980}" type="pres">
      <dgm:prSet presAssocID="{DE5F0673-0E8C-4E70-B1FE-6274477C7916}" presName="childText" presStyleLbl="revTx" presStyleIdx="0" presStyleCnt="2">
        <dgm:presLayoutVars>
          <dgm:bulletEnabled val="1"/>
        </dgm:presLayoutVars>
      </dgm:prSet>
      <dgm:spPr/>
    </dgm:pt>
    <dgm:pt modelId="{626D75DB-DCFC-4DAF-803C-BAA46F4B0DCA}" type="pres">
      <dgm:prSet presAssocID="{363B3A72-B758-46D2-80DA-F8A66B0C0C91}" presName="parentText" presStyleLbl="node1" presStyleIdx="2" presStyleCnt="3">
        <dgm:presLayoutVars>
          <dgm:chMax val="0"/>
          <dgm:bulletEnabled val="1"/>
        </dgm:presLayoutVars>
      </dgm:prSet>
      <dgm:spPr/>
    </dgm:pt>
    <dgm:pt modelId="{3CC52B1E-A751-4A0E-856B-C3AC6D4DF6A9}" type="pres">
      <dgm:prSet presAssocID="{363B3A72-B758-46D2-80DA-F8A66B0C0C91}" presName="childText" presStyleLbl="revTx" presStyleIdx="1" presStyleCnt="2">
        <dgm:presLayoutVars>
          <dgm:bulletEnabled val="1"/>
        </dgm:presLayoutVars>
      </dgm:prSet>
      <dgm:spPr/>
    </dgm:pt>
  </dgm:ptLst>
  <dgm:cxnLst>
    <dgm:cxn modelId="{5DE1FD14-D8D9-40AB-844C-C6279D0983CA}" type="presOf" srcId="{7AEFFEB9-B0B4-48CF-ABA1-CB69DE3B584E}" destId="{3CC52B1E-A751-4A0E-856B-C3AC6D4DF6A9}" srcOrd="0" destOrd="0" presId="urn:microsoft.com/office/officeart/2005/8/layout/vList2"/>
    <dgm:cxn modelId="{5486A82B-B3B1-4791-A3B4-E2DBA1C013E4}" type="presOf" srcId="{363B3A72-B758-46D2-80DA-F8A66B0C0C91}" destId="{626D75DB-DCFC-4DAF-803C-BAA46F4B0DCA}" srcOrd="0" destOrd="0" presId="urn:microsoft.com/office/officeart/2005/8/layout/vList2"/>
    <dgm:cxn modelId="{9D9A2839-7B1B-44A8-89DF-9786C710E154}" type="presOf" srcId="{A37C5ADB-65CE-4CD8-86E9-1C19D8A5CDE8}" destId="{1391CADC-EB15-4E57-96D1-4EE5E8767980}" srcOrd="0" destOrd="1" presId="urn:microsoft.com/office/officeart/2005/8/layout/vList2"/>
    <dgm:cxn modelId="{32D10C62-8D51-4A81-88A9-449DD3FC3BE3}" type="presOf" srcId="{2050D5BD-FA81-4A96-BDD9-40A91508AB5B}" destId="{9EDABDF6-DED3-4561-9A12-8F8AB7145E4A}" srcOrd="0" destOrd="0" presId="urn:microsoft.com/office/officeart/2005/8/layout/vList2"/>
    <dgm:cxn modelId="{DE894648-FC88-44AF-8D42-258250E3118C}" srcId="{DE5F0673-0E8C-4E70-B1FE-6274477C7916}" destId="{58056C5D-D6E4-4762-AFA3-4526B6CA4D6B}" srcOrd="2" destOrd="0" parTransId="{30234F28-1964-4226-8107-987AF1AC821E}" sibTransId="{94A3E6BD-2F54-44AD-9ADF-CB6D1564B6A6}"/>
    <dgm:cxn modelId="{1FA53E71-6D31-4C40-932E-1C2E31882EB4}" srcId="{2050D5BD-FA81-4A96-BDD9-40A91508AB5B}" destId="{7AAB8118-FCD9-46AD-9690-4750471B848C}" srcOrd="0" destOrd="0" parTransId="{2CAE2C48-18EA-4DD9-A931-45E9A50F1FCD}" sibTransId="{7F6ABEE8-0862-4A16-9FA4-8833F4B30E3A}"/>
    <dgm:cxn modelId="{108FDD77-4199-475B-859C-1CD0BE1B6EC7}" srcId="{DE5F0673-0E8C-4E70-B1FE-6274477C7916}" destId="{A37C5ADB-65CE-4CD8-86E9-1C19D8A5CDE8}" srcOrd="1" destOrd="0" parTransId="{73F13329-DFD5-479B-83F0-1DD74F1115A6}" sibTransId="{580AA3C3-4355-4C23-893F-3370D0FFEC8C}"/>
    <dgm:cxn modelId="{29458882-8C1A-447A-B93B-EDBC0A54F156}" srcId="{DE5F0673-0E8C-4E70-B1FE-6274477C7916}" destId="{20366134-873D-4A68-A089-884E744CB40A}" srcOrd="0" destOrd="0" parTransId="{EDD71755-6C92-4A1C-AAF1-79B727E9D4AE}" sibTransId="{F4AE3FD8-4379-41F8-AD5F-6959624D2A8A}"/>
    <dgm:cxn modelId="{FA4E4490-7812-4980-BC42-AE431DD477C7}" srcId="{363B3A72-B758-46D2-80DA-F8A66B0C0C91}" destId="{7AEFFEB9-B0B4-48CF-ABA1-CB69DE3B584E}" srcOrd="0" destOrd="0" parTransId="{8CDAF4DF-EFDF-4DC0-8C35-4BC6CD494192}" sibTransId="{8F1B6EE1-8479-46B2-9F44-DD9262B7862B}"/>
    <dgm:cxn modelId="{0FD2B99F-84F3-4F9D-8D43-2D21547CFCFE}" type="presOf" srcId="{DE5F0673-0E8C-4E70-B1FE-6274477C7916}" destId="{CF33C65D-BA96-4699-BFD8-324681DF4642}" srcOrd="0" destOrd="0" presId="urn:microsoft.com/office/officeart/2005/8/layout/vList2"/>
    <dgm:cxn modelId="{2477DFA1-55AC-4E91-A759-E744B8C6CDB8}" type="presOf" srcId="{20366134-873D-4A68-A089-884E744CB40A}" destId="{1391CADC-EB15-4E57-96D1-4EE5E8767980}" srcOrd="0" destOrd="0" presId="urn:microsoft.com/office/officeart/2005/8/layout/vList2"/>
    <dgm:cxn modelId="{5A3BBEA6-1A55-4F8F-82CC-EA234839D292}" type="presOf" srcId="{58056C5D-D6E4-4762-AFA3-4526B6CA4D6B}" destId="{1391CADC-EB15-4E57-96D1-4EE5E8767980}" srcOrd="0" destOrd="2" presId="urn:microsoft.com/office/officeart/2005/8/layout/vList2"/>
    <dgm:cxn modelId="{0D0FADBA-CA83-4A7D-88B4-666A1ECF76F5}" srcId="{2050D5BD-FA81-4A96-BDD9-40A91508AB5B}" destId="{363B3A72-B758-46D2-80DA-F8A66B0C0C91}" srcOrd="2" destOrd="0" parTransId="{56A6DBDC-846B-42E6-B7C1-76797582A29F}" sibTransId="{E21B2AA1-E196-4B75-AA8C-20549B7769D7}"/>
    <dgm:cxn modelId="{F52233DE-6553-495D-B767-FF9286C0791F}" type="presOf" srcId="{7AAB8118-FCD9-46AD-9690-4750471B848C}" destId="{89582A60-23DD-45C7-811B-769356269E46}" srcOrd="0" destOrd="0" presId="urn:microsoft.com/office/officeart/2005/8/layout/vList2"/>
    <dgm:cxn modelId="{EB1972EE-A173-45B4-994D-1FB6B25470BC}" srcId="{2050D5BD-FA81-4A96-BDD9-40A91508AB5B}" destId="{DE5F0673-0E8C-4E70-B1FE-6274477C7916}" srcOrd="1" destOrd="0" parTransId="{B773659F-70DE-4E8C-8DA3-BBACC7F7202F}" sibTransId="{FC60D89D-EA44-417D-9700-4FB735B512BF}"/>
    <dgm:cxn modelId="{E9449C44-B714-4B65-A059-BC9E1FBAA922}" type="presParOf" srcId="{9EDABDF6-DED3-4561-9A12-8F8AB7145E4A}" destId="{89582A60-23DD-45C7-811B-769356269E46}" srcOrd="0" destOrd="0" presId="urn:microsoft.com/office/officeart/2005/8/layout/vList2"/>
    <dgm:cxn modelId="{B59260EA-DA90-4BEB-9BB9-52007BC62866}" type="presParOf" srcId="{9EDABDF6-DED3-4561-9A12-8F8AB7145E4A}" destId="{DAF27A71-0F3B-451E-9A13-F7247508FD79}" srcOrd="1" destOrd="0" presId="urn:microsoft.com/office/officeart/2005/8/layout/vList2"/>
    <dgm:cxn modelId="{0B8ED5F3-71B1-44DB-B1FD-2351D52EA96E}" type="presParOf" srcId="{9EDABDF6-DED3-4561-9A12-8F8AB7145E4A}" destId="{CF33C65D-BA96-4699-BFD8-324681DF4642}" srcOrd="2" destOrd="0" presId="urn:microsoft.com/office/officeart/2005/8/layout/vList2"/>
    <dgm:cxn modelId="{87F02530-6CBE-405C-A9BC-6E28E16333E3}" type="presParOf" srcId="{9EDABDF6-DED3-4561-9A12-8F8AB7145E4A}" destId="{1391CADC-EB15-4E57-96D1-4EE5E8767980}" srcOrd="3" destOrd="0" presId="urn:microsoft.com/office/officeart/2005/8/layout/vList2"/>
    <dgm:cxn modelId="{544CD9F8-E041-4EF6-BB9C-F8475488D35B}" type="presParOf" srcId="{9EDABDF6-DED3-4561-9A12-8F8AB7145E4A}" destId="{626D75DB-DCFC-4DAF-803C-BAA46F4B0DCA}" srcOrd="4" destOrd="0" presId="urn:microsoft.com/office/officeart/2005/8/layout/vList2"/>
    <dgm:cxn modelId="{6B65D9BC-5193-4393-B908-D4DB75CEC312}" type="presParOf" srcId="{9EDABDF6-DED3-4561-9A12-8F8AB7145E4A}" destId="{3CC52B1E-A751-4A0E-856B-C3AC6D4DF6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69C63-480A-417C-A9ED-551C43119322}">
      <dsp:nvSpPr>
        <dsp:cNvPr id="0" name=""/>
        <dsp:cNvSpPr/>
      </dsp:nvSpPr>
      <dsp:spPr>
        <a:xfrm>
          <a:off x="0" y="261705"/>
          <a:ext cx="7012370" cy="352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B9D7EB-94DB-4052-8B1C-3F8226608072}">
      <dsp:nvSpPr>
        <dsp:cNvPr id="0" name=""/>
        <dsp:cNvSpPr/>
      </dsp:nvSpPr>
      <dsp:spPr>
        <a:xfrm>
          <a:off x="350618" y="55065"/>
          <a:ext cx="4908659" cy="41328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622300">
            <a:lnSpc>
              <a:spcPct val="90000"/>
            </a:lnSpc>
            <a:spcBef>
              <a:spcPct val="0"/>
            </a:spcBef>
            <a:spcAft>
              <a:spcPct val="35000"/>
            </a:spcAft>
            <a:buNone/>
          </a:pPr>
          <a:r>
            <a:rPr lang="en-US" sz="1400" kern="1200" dirty="0"/>
            <a:t>Only secure leaders give power to others.</a:t>
          </a:r>
        </a:p>
      </dsp:txBody>
      <dsp:txXfrm>
        <a:off x="370793" y="75240"/>
        <a:ext cx="4868309" cy="372930"/>
      </dsp:txXfrm>
    </dsp:sp>
    <dsp:sp modelId="{5DAA18B2-B8FD-4A28-9DBA-D9E522FA54CE}">
      <dsp:nvSpPr>
        <dsp:cNvPr id="0" name=""/>
        <dsp:cNvSpPr/>
      </dsp:nvSpPr>
      <dsp:spPr>
        <a:xfrm>
          <a:off x="0" y="896745"/>
          <a:ext cx="7012370" cy="11907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291592" rIns="5442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Desire for job security – the only way to make yourself indispensable is to make yourself dispensable  </a:t>
          </a:r>
        </a:p>
        <a:p>
          <a:pPr marL="114300" lvl="1" indent="-114300" algn="l" defTabSz="622300">
            <a:lnSpc>
              <a:spcPct val="90000"/>
            </a:lnSpc>
            <a:spcBef>
              <a:spcPct val="0"/>
            </a:spcBef>
            <a:spcAft>
              <a:spcPct val="15000"/>
            </a:spcAft>
            <a:buChar char="•"/>
          </a:pPr>
          <a:r>
            <a:rPr lang="en-US" sz="1400" kern="1200" dirty="0"/>
            <a:t>Resistance to change – Change is the price of progress</a:t>
          </a:r>
        </a:p>
        <a:p>
          <a:pPr marL="114300" lvl="1" indent="-114300" algn="l" defTabSz="622300">
            <a:lnSpc>
              <a:spcPct val="90000"/>
            </a:lnSpc>
            <a:spcBef>
              <a:spcPct val="0"/>
            </a:spcBef>
            <a:spcAft>
              <a:spcPct val="15000"/>
            </a:spcAft>
            <a:buChar char="•"/>
          </a:pPr>
          <a:r>
            <a:rPr lang="en-US" sz="1400" kern="1200" dirty="0"/>
            <a:t>Lack of self worth</a:t>
          </a:r>
        </a:p>
      </dsp:txBody>
      <dsp:txXfrm>
        <a:off x="0" y="896745"/>
        <a:ext cx="7012370" cy="1190700"/>
      </dsp:txXfrm>
    </dsp:sp>
    <dsp:sp modelId="{BDC039B6-F6FA-4EA5-AE97-7D9B39BA0AC9}">
      <dsp:nvSpPr>
        <dsp:cNvPr id="0" name=""/>
        <dsp:cNvSpPr/>
      </dsp:nvSpPr>
      <dsp:spPr>
        <a:xfrm>
          <a:off x="350618" y="690105"/>
          <a:ext cx="4908659" cy="41328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622300">
            <a:lnSpc>
              <a:spcPct val="90000"/>
            </a:lnSpc>
            <a:spcBef>
              <a:spcPct val="0"/>
            </a:spcBef>
            <a:spcAft>
              <a:spcPct val="35000"/>
            </a:spcAft>
            <a:buNone/>
          </a:pPr>
          <a:r>
            <a:rPr lang="en-US" sz="1400" kern="1200" dirty="0"/>
            <a:t>How leaders violate the law of empowerment:</a:t>
          </a:r>
        </a:p>
      </dsp:txBody>
      <dsp:txXfrm>
        <a:off x="370793" y="710280"/>
        <a:ext cx="4868309" cy="372930"/>
      </dsp:txXfrm>
    </dsp:sp>
    <dsp:sp modelId="{B0326157-9B35-4107-89FE-12530BAFE0AE}">
      <dsp:nvSpPr>
        <dsp:cNvPr id="0" name=""/>
        <dsp:cNvSpPr/>
      </dsp:nvSpPr>
      <dsp:spPr>
        <a:xfrm>
          <a:off x="0" y="2369685"/>
          <a:ext cx="7012370" cy="3528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A45BC7-CC1D-46F4-9390-F5F7765B06BF}">
      <dsp:nvSpPr>
        <dsp:cNvPr id="0" name=""/>
        <dsp:cNvSpPr/>
      </dsp:nvSpPr>
      <dsp:spPr>
        <a:xfrm>
          <a:off x="350618" y="2163045"/>
          <a:ext cx="4908659" cy="41328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622300">
            <a:lnSpc>
              <a:spcPct val="90000"/>
            </a:lnSpc>
            <a:spcBef>
              <a:spcPct val="0"/>
            </a:spcBef>
            <a:spcAft>
              <a:spcPct val="35000"/>
            </a:spcAft>
            <a:buNone/>
          </a:pPr>
          <a:r>
            <a:rPr lang="en-US" sz="1400" kern="1200" dirty="0"/>
            <a:t>Leadership must be based on goodwill</a:t>
          </a:r>
        </a:p>
      </dsp:txBody>
      <dsp:txXfrm>
        <a:off x="370793" y="2183220"/>
        <a:ext cx="4868309" cy="372930"/>
      </dsp:txXfrm>
    </dsp:sp>
    <dsp:sp modelId="{9B836F2E-7B73-443F-91BB-0E5DF1B37EF4}">
      <dsp:nvSpPr>
        <dsp:cNvPr id="0" name=""/>
        <dsp:cNvSpPr/>
      </dsp:nvSpPr>
      <dsp:spPr>
        <a:xfrm>
          <a:off x="0" y="3004725"/>
          <a:ext cx="7012370" cy="5733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291592" rIns="5442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 key to empowering others is high belief in people</a:t>
          </a:r>
        </a:p>
      </dsp:txBody>
      <dsp:txXfrm>
        <a:off x="0" y="3004725"/>
        <a:ext cx="7012370" cy="573300"/>
      </dsp:txXfrm>
    </dsp:sp>
    <dsp:sp modelId="{49B1FD65-E3B9-484B-BC5C-231112E1B899}">
      <dsp:nvSpPr>
        <dsp:cNvPr id="0" name=""/>
        <dsp:cNvSpPr/>
      </dsp:nvSpPr>
      <dsp:spPr>
        <a:xfrm>
          <a:off x="350618" y="2798085"/>
          <a:ext cx="4908659" cy="41328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622300">
            <a:lnSpc>
              <a:spcPct val="90000"/>
            </a:lnSpc>
            <a:spcBef>
              <a:spcPct val="0"/>
            </a:spcBef>
            <a:spcAft>
              <a:spcPct val="35000"/>
            </a:spcAft>
            <a:buNone/>
          </a:pPr>
          <a:r>
            <a:rPr lang="en-US" sz="1400" kern="1200" dirty="0"/>
            <a:t>The greatest things happen only when you give others the credit</a:t>
          </a:r>
        </a:p>
      </dsp:txBody>
      <dsp:txXfrm>
        <a:off x="370793" y="2818260"/>
        <a:ext cx="4868309" cy="372930"/>
      </dsp:txXfrm>
    </dsp:sp>
    <dsp:sp modelId="{B4528169-4E50-43B4-A6FE-71BCBEEA160D}">
      <dsp:nvSpPr>
        <dsp:cNvPr id="0" name=""/>
        <dsp:cNvSpPr/>
      </dsp:nvSpPr>
      <dsp:spPr>
        <a:xfrm>
          <a:off x="0" y="3860265"/>
          <a:ext cx="7012370" cy="793800"/>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291592" rIns="544238" bIns="99568"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t>Think of someone who has empowered you.</a:t>
          </a:r>
        </a:p>
        <a:p>
          <a:pPr marL="114300" lvl="1" indent="-114300" algn="l" defTabSz="622300">
            <a:lnSpc>
              <a:spcPct val="90000"/>
            </a:lnSpc>
            <a:spcBef>
              <a:spcPct val="0"/>
            </a:spcBef>
            <a:spcAft>
              <a:spcPct val="15000"/>
            </a:spcAft>
            <a:buFont typeface="+mj-lt"/>
            <a:buAutoNum type="arabicPeriod"/>
          </a:pPr>
          <a:r>
            <a:rPr lang="en-US" sz="1400" kern="1200" dirty="0"/>
            <a:t>How do you empower your staff?</a:t>
          </a:r>
        </a:p>
      </dsp:txBody>
      <dsp:txXfrm>
        <a:off x="0" y="3860265"/>
        <a:ext cx="7012370" cy="793800"/>
      </dsp:txXfrm>
    </dsp:sp>
    <dsp:sp modelId="{5A657FAD-47F6-438B-844B-4AF4AAEAB5A0}">
      <dsp:nvSpPr>
        <dsp:cNvPr id="0" name=""/>
        <dsp:cNvSpPr/>
      </dsp:nvSpPr>
      <dsp:spPr>
        <a:xfrm>
          <a:off x="350618" y="3653625"/>
          <a:ext cx="4908659" cy="413280"/>
        </a:xfrm>
        <a:prstGeom prst="round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622300">
            <a:lnSpc>
              <a:spcPct val="90000"/>
            </a:lnSpc>
            <a:spcBef>
              <a:spcPct val="0"/>
            </a:spcBef>
            <a:spcAft>
              <a:spcPct val="35000"/>
            </a:spcAft>
            <a:buNone/>
          </a:pPr>
          <a:r>
            <a:rPr lang="en-US" sz="1400" b="1" kern="1200" dirty="0"/>
            <a:t>Reflection</a:t>
          </a:r>
          <a:endParaRPr lang="en-US" sz="1400" kern="1200" dirty="0"/>
        </a:p>
      </dsp:txBody>
      <dsp:txXfrm>
        <a:off x="370793" y="3673800"/>
        <a:ext cx="4868309"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82A60-23DD-45C7-811B-769356269E46}">
      <dsp:nvSpPr>
        <dsp:cNvPr id="0" name=""/>
        <dsp:cNvSpPr/>
      </dsp:nvSpPr>
      <dsp:spPr>
        <a:xfrm>
          <a:off x="0" y="76575"/>
          <a:ext cx="7012370" cy="9734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Leaders understand that activity is not necessarily accomplishment</a:t>
          </a:r>
        </a:p>
      </dsp:txBody>
      <dsp:txXfrm>
        <a:off x="47519" y="124094"/>
        <a:ext cx="6917332" cy="878402"/>
      </dsp:txXfrm>
    </dsp:sp>
    <dsp:sp modelId="{CF33C65D-BA96-4699-BFD8-324681DF4642}">
      <dsp:nvSpPr>
        <dsp:cNvPr id="0" name=""/>
        <dsp:cNvSpPr/>
      </dsp:nvSpPr>
      <dsp:spPr>
        <a:xfrm>
          <a:off x="0" y="1124895"/>
          <a:ext cx="7012370" cy="973440"/>
        </a:xfrm>
        <a:prstGeom prst="roundRect">
          <a:avLst/>
        </a:prstGeom>
        <a:gradFill rotWithShape="0">
          <a:gsLst>
            <a:gs pos="0">
              <a:schemeClr val="accent2">
                <a:hueOff val="-661686"/>
                <a:satOff val="746"/>
                <a:lumOff val="1765"/>
                <a:alphaOff val="0"/>
                <a:tint val="98000"/>
                <a:lumMod val="110000"/>
              </a:schemeClr>
            </a:gs>
            <a:gs pos="84000">
              <a:schemeClr val="accent2">
                <a:hueOff val="-661686"/>
                <a:satOff val="746"/>
                <a:lumOff val="176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three R’s:</a:t>
          </a:r>
        </a:p>
      </dsp:txBody>
      <dsp:txXfrm>
        <a:off x="47519" y="1172414"/>
        <a:ext cx="6917332" cy="878402"/>
      </dsp:txXfrm>
    </dsp:sp>
    <dsp:sp modelId="{1391CADC-EB15-4E57-96D1-4EE5E8767980}">
      <dsp:nvSpPr>
        <dsp:cNvPr id="0" name=""/>
        <dsp:cNvSpPr/>
      </dsp:nvSpPr>
      <dsp:spPr>
        <a:xfrm>
          <a:off x="0" y="2098335"/>
          <a:ext cx="701237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What is required?</a:t>
          </a:r>
        </a:p>
        <a:p>
          <a:pPr marL="228600" lvl="1" indent="-228600" algn="l" defTabSz="889000">
            <a:lnSpc>
              <a:spcPct val="90000"/>
            </a:lnSpc>
            <a:spcBef>
              <a:spcPct val="0"/>
            </a:spcBef>
            <a:spcAft>
              <a:spcPct val="20000"/>
            </a:spcAft>
            <a:buChar char="•"/>
          </a:pPr>
          <a:r>
            <a:rPr lang="en-US" sz="2000" kern="1200"/>
            <a:t>What give the greatest return?</a:t>
          </a:r>
        </a:p>
        <a:p>
          <a:pPr marL="228600" lvl="1" indent="-228600" algn="l" defTabSz="889000">
            <a:lnSpc>
              <a:spcPct val="90000"/>
            </a:lnSpc>
            <a:spcBef>
              <a:spcPct val="0"/>
            </a:spcBef>
            <a:spcAft>
              <a:spcPct val="20000"/>
            </a:spcAft>
            <a:buChar char="•"/>
          </a:pPr>
          <a:r>
            <a:rPr lang="en-US" sz="2000" kern="1200"/>
            <a:t>What brings the greatest reward?</a:t>
          </a:r>
        </a:p>
      </dsp:txBody>
      <dsp:txXfrm>
        <a:off x="0" y="2098335"/>
        <a:ext cx="7012370" cy="968760"/>
      </dsp:txXfrm>
    </dsp:sp>
    <dsp:sp modelId="{626D75DB-DCFC-4DAF-803C-BAA46F4B0DCA}">
      <dsp:nvSpPr>
        <dsp:cNvPr id="0" name=""/>
        <dsp:cNvSpPr/>
      </dsp:nvSpPr>
      <dsp:spPr>
        <a:xfrm>
          <a:off x="0" y="3067095"/>
          <a:ext cx="7012370" cy="973440"/>
        </a:xfrm>
        <a:prstGeom prst="roundRect">
          <a:avLst/>
        </a:prstGeom>
        <a:gradFill rotWithShape="0">
          <a:gsLst>
            <a:gs pos="0">
              <a:schemeClr val="accent2">
                <a:hueOff val="-1323373"/>
                <a:satOff val="1492"/>
                <a:lumOff val="3530"/>
                <a:alphaOff val="0"/>
                <a:tint val="98000"/>
                <a:lumMod val="110000"/>
              </a:schemeClr>
            </a:gs>
            <a:gs pos="84000">
              <a:schemeClr val="accent2">
                <a:hueOff val="-1323373"/>
                <a:satOff val="1492"/>
                <a:lumOff val="353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Reflection</a:t>
          </a:r>
          <a:endParaRPr lang="en-US" sz="2600" kern="1200"/>
        </a:p>
      </dsp:txBody>
      <dsp:txXfrm>
        <a:off x="47519" y="3114614"/>
        <a:ext cx="6917332" cy="878402"/>
      </dsp:txXfrm>
    </dsp:sp>
    <dsp:sp modelId="{3CC52B1E-A751-4A0E-856B-C3AC6D4DF6A9}">
      <dsp:nvSpPr>
        <dsp:cNvPr id="0" name=""/>
        <dsp:cNvSpPr/>
      </dsp:nvSpPr>
      <dsp:spPr>
        <a:xfrm>
          <a:off x="0" y="4040535"/>
          <a:ext cx="701237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Is your means of prioritizing providing the greatest return for your staff?</a:t>
          </a:r>
        </a:p>
      </dsp:txBody>
      <dsp:txXfrm>
        <a:off x="0" y="4040535"/>
        <a:ext cx="7012370"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8008" cy="470895"/>
          </a:xfrm>
          <a:prstGeom prst="rect">
            <a:avLst/>
          </a:prstGeom>
        </p:spPr>
        <p:txBody>
          <a:bodyPr vert="horz" lIns="94613" tIns="47306" rIns="94613" bIns="47306" rtlCol="0"/>
          <a:lstStyle>
            <a:lvl1pPr algn="l">
              <a:defRPr sz="1200"/>
            </a:lvl1pPr>
          </a:lstStyle>
          <a:p>
            <a:endParaRPr lang="en-US" dirty="0"/>
          </a:p>
        </p:txBody>
      </p:sp>
      <p:sp>
        <p:nvSpPr>
          <p:cNvPr id="3" name="Date Placeholder 2"/>
          <p:cNvSpPr>
            <a:spLocks noGrp="1"/>
          </p:cNvSpPr>
          <p:nvPr>
            <p:ph type="dt" idx="1"/>
          </p:nvPr>
        </p:nvSpPr>
        <p:spPr>
          <a:xfrm>
            <a:off x="4062658" y="0"/>
            <a:ext cx="3108008" cy="470895"/>
          </a:xfrm>
          <a:prstGeom prst="rect">
            <a:avLst/>
          </a:prstGeom>
        </p:spPr>
        <p:txBody>
          <a:bodyPr vert="horz" lIns="94613" tIns="47306" rIns="94613" bIns="47306" rtlCol="0"/>
          <a:lstStyle>
            <a:lvl1pPr algn="r">
              <a:defRPr sz="1200"/>
            </a:lvl1pPr>
          </a:lstStyle>
          <a:p>
            <a:fld id="{86183F1C-92A9-4E76-9152-9B335BCC6901}" type="datetimeFigureOut">
              <a:rPr lang="en-US" smtClean="0"/>
              <a:t>8/3/2021</a:t>
            </a:fld>
            <a:endParaRPr lang="en-US" dirty="0"/>
          </a:p>
        </p:txBody>
      </p:sp>
      <p:sp>
        <p:nvSpPr>
          <p:cNvPr id="4" name="Slide Image Placeholder 3"/>
          <p:cNvSpPr>
            <a:spLocks noGrp="1" noRot="1" noChangeAspect="1"/>
          </p:cNvSpPr>
          <p:nvPr>
            <p:ph type="sldImg" idx="2"/>
          </p:nvPr>
        </p:nvSpPr>
        <p:spPr>
          <a:xfrm>
            <a:off x="771525" y="1173163"/>
            <a:ext cx="5629275" cy="3167062"/>
          </a:xfrm>
          <a:prstGeom prst="rect">
            <a:avLst/>
          </a:prstGeom>
          <a:noFill/>
          <a:ln w="12700">
            <a:solidFill>
              <a:prstClr val="black"/>
            </a:solidFill>
          </a:ln>
        </p:spPr>
        <p:txBody>
          <a:bodyPr vert="horz" lIns="94613" tIns="47306" rIns="94613" bIns="47306" rtlCol="0" anchor="ctr"/>
          <a:lstStyle/>
          <a:p>
            <a:endParaRPr lang="en-US" dirty="0"/>
          </a:p>
        </p:txBody>
      </p:sp>
      <p:sp>
        <p:nvSpPr>
          <p:cNvPr id="5" name="Notes Placeholder 4"/>
          <p:cNvSpPr>
            <a:spLocks noGrp="1"/>
          </p:cNvSpPr>
          <p:nvPr>
            <p:ph type="body" sz="quarter" idx="3"/>
          </p:nvPr>
        </p:nvSpPr>
        <p:spPr>
          <a:xfrm>
            <a:off x="717233" y="4516676"/>
            <a:ext cx="5737860" cy="3695462"/>
          </a:xfrm>
          <a:prstGeom prst="rect">
            <a:avLst/>
          </a:prstGeom>
        </p:spPr>
        <p:txBody>
          <a:bodyPr vert="horz" lIns="94613" tIns="47306" rIns="94613" bIns="47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108008" cy="470894"/>
          </a:xfrm>
          <a:prstGeom prst="rect">
            <a:avLst/>
          </a:prstGeom>
        </p:spPr>
        <p:txBody>
          <a:bodyPr vert="horz" lIns="94613" tIns="47306" rIns="94613" bIns="473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62658" y="8914407"/>
            <a:ext cx="3108008" cy="470894"/>
          </a:xfrm>
          <a:prstGeom prst="rect">
            <a:avLst/>
          </a:prstGeom>
        </p:spPr>
        <p:txBody>
          <a:bodyPr vert="horz" lIns="94613" tIns="47306" rIns="94613" bIns="47306" rtlCol="0" anchor="b"/>
          <a:lstStyle>
            <a:lvl1pPr algn="r">
              <a:defRPr sz="1200"/>
            </a:lvl1pPr>
          </a:lstStyle>
          <a:p>
            <a:fld id="{794076E1-B5DB-4A4D-B574-64828830C20B}" type="slidenum">
              <a:rPr lang="en-US" smtClean="0"/>
              <a:t>‹#›</a:t>
            </a:fld>
            <a:endParaRPr lang="en-US" dirty="0"/>
          </a:p>
        </p:txBody>
      </p:sp>
    </p:spTree>
    <p:extLst>
      <p:ext uri="{BB962C8B-B14F-4D97-AF65-F5344CB8AC3E}">
        <p14:creationId xmlns:p14="http://schemas.microsoft.com/office/powerpoint/2010/main" val="113807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SWASFAA Friends,</a:t>
            </a:r>
          </a:p>
          <a:p>
            <a:endParaRPr lang="en-US" dirty="0"/>
          </a:p>
          <a:p>
            <a:r>
              <a:rPr lang="en-US" dirty="0"/>
              <a:t>Welcome to SWASFAA’s Training and Continuing Education final webinar series.  This morning, we will focus on laws 11-21 of the 21 irrefutable laws of leadership by John Maxwell.</a:t>
            </a:r>
          </a:p>
          <a:p>
            <a:r>
              <a:rPr lang="en-US" dirty="0"/>
              <a:t>I will provide the presentation and documentation to all attendees after the presentation and post on the SWASFAA website.</a:t>
            </a:r>
          </a:p>
          <a:p>
            <a:endParaRPr lang="en-US" dirty="0"/>
          </a:p>
          <a:p>
            <a:r>
              <a:rPr lang="en-US" dirty="0"/>
              <a:t>Now, I would like to introduce you to our committee – NEXT SLIDE</a:t>
            </a:r>
          </a:p>
          <a:p>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1</a:t>
            </a:fld>
            <a:endParaRPr lang="en-US" dirty="0"/>
          </a:p>
        </p:txBody>
      </p:sp>
    </p:spTree>
    <p:extLst>
      <p:ext uri="{BB962C8B-B14F-4D97-AF65-F5344CB8AC3E}">
        <p14:creationId xmlns:p14="http://schemas.microsoft.com/office/powerpoint/2010/main" val="327209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Leaders understand that activity is not necessarily accomplishment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three R’s: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What is required?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What give the greatest return?</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What brings the greatest reward?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indent="0">
              <a:buFont typeface="Arial" panose="020B0604020202020204" pitchFamily="34" charset="0"/>
              <a:buNone/>
            </a:pPr>
            <a:r>
              <a:rPr lang="en-US" dirty="0"/>
              <a:t>Reflection</a:t>
            </a:r>
          </a:p>
          <a:p>
            <a:pPr marL="0" indent="0">
              <a:buFont typeface="Arial" panose="020B0604020202020204" pitchFamily="34" charset="0"/>
              <a:buNone/>
            </a:pPr>
            <a:r>
              <a:rPr lang="en-US" dirty="0"/>
              <a:t>Is your means of prioritizing providing the greatest return for your staff?</a:t>
            </a:r>
          </a:p>
        </p:txBody>
      </p:sp>
      <p:sp>
        <p:nvSpPr>
          <p:cNvPr id="4" name="Slide Number Placeholder 3"/>
          <p:cNvSpPr>
            <a:spLocks noGrp="1"/>
          </p:cNvSpPr>
          <p:nvPr>
            <p:ph type="sldNum" sz="quarter" idx="5"/>
          </p:nvPr>
        </p:nvSpPr>
        <p:spPr/>
        <p:txBody>
          <a:bodyPr/>
          <a:lstStyle/>
          <a:p>
            <a:fld id="{794076E1-B5DB-4A4D-B574-64828830C20B}" type="slidenum">
              <a:rPr lang="en-US" smtClean="0"/>
              <a:t>10</a:t>
            </a:fld>
            <a:endParaRPr lang="en-US" dirty="0"/>
          </a:p>
        </p:txBody>
      </p:sp>
    </p:spTree>
    <p:extLst>
      <p:ext uri="{BB962C8B-B14F-4D97-AF65-F5344CB8AC3E}">
        <p14:creationId xmlns:p14="http://schemas.microsoft.com/office/powerpoint/2010/main" val="113539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leader must give up to go up</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One sacrifice seldom brings success.  Make another sacrifice.</a:t>
            </a:r>
          </a:p>
          <a:p>
            <a:pPr marL="285750" marR="0" indent="-285750">
              <a:spcBef>
                <a:spcPts val="0"/>
              </a:spcBef>
              <a:spcAft>
                <a:spcPts val="0"/>
              </a:spcAft>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rPr>
              <a:t>“Leadership means setting an example.  When you find yourself in a position of leadership, people follow your every move.”</a:t>
            </a:r>
            <a:r>
              <a:rPr lang="en-US" sz="1800" dirty="0">
                <a:effectLst/>
                <a:latin typeface="Times New Roman" panose="02020603050405020304" pitchFamily="18" charset="0"/>
                <a:ea typeface="Times New Roman" panose="02020603050405020304" pitchFamily="18" charset="0"/>
              </a:rPr>
              <a:t> – Lee Iacocca</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true nature of leadership is sacrifice.  Sacrifice is an ongoing process.</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Cost of Leadership:</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As you rise in leadership, responsibilities increase and rights decrease</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greater the leader, the more they must give up</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higher the level of leadership people want to reach, the greater the sacrifices they will have to make</a:t>
            </a:r>
          </a:p>
          <a:p>
            <a:pPr marL="742950" marR="0" lvl="1"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Reflection</a:t>
            </a:r>
          </a:p>
          <a:p>
            <a:pPr marL="800100" marR="0" lvl="1"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What have you sacrificed for success?</a:t>
            </a:r>
          </a:p>
          <a:p>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11</a:t>
            </a:fld>
            <a:endParaRPr lang="en-US" dirty="0"/>
          </a:p>
        </p:txBody>
      </p:sp>
    </p:spTree>
    <p:extLst>
      <p:ext uri="{BB962C8B-B14F-4D97-AF65-F5344CB8AC3E}">
        <p14:creationId xmlns:p14="http://schemas.microsoft.com/office/powerpoint/2010/main" val="190147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799" indent="-354799">
              <a:buFont typeface="+mj-lt"/>
              <a:buAutoNum type="arabicPeriod"/>
            </a:pPr>
            <a:endParaRPr lang="en-US" sz="1900" dirty="0">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When to lead is as important as what to do and where to go</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Timing is everything</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wrong action at the wrong time leads to disaster.</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right action at the wrong time brings resistance.</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wrong action at the right time is a mistake.</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right action at the right time results in success.</a:t>
            </a:r>
          </a:p>
          <a:p>
            <a:endParaRPr lang="en-US" sz="1900" dirty="0">
              <a:latin typeface="Times New Roman" panose="02020603050405020304" pitchFamily="18" charset="0"/>
              <a:ea typeface="Times New Roman" panose="02020603050405020304" pitchFamily="18" charset="0"/>
            </a:endParaRPr>
          </a:p>
          <a:p>
            <a:r>
              <a:rPr lang="en-US" dirty="0"/>
              <a:t>Reflection</a:t>
            </a:r>
          </a:p>
          <a:p>
            <a:pPr marL="228600" indent="-228600">
              <a:buFont typeface="+mj-lt"/>
              <a:buAutoNum type="arabicPeriod"/>
            </a:pPr>
            <a:r>
              <a:rPr lang="en-US" dirty="0"/>
              <a:t>How do you balance the when, what and where of being a leader?</a:t>
            </a:r>
          </a:p>
        </p:txBody>
      </p:sp>
      <p:sp>
        <p:nvSpPr>
          <p:cNvPr id="4" name="Slide Number Placeholder 3"/>
          <p:cNvSpPr>
            <a:spLocks noGrp="1"/>
          </p:cNvSpPr>
          <p:nvPr>
            <p:ph type="sldNum" sz="quarter" idx="5"/>
          </p:nvPr>
        </p:nvSpPr>
        <p:spPr/>
        <p:txBody>
          <a:bodyPr/>
          <a:lstStyle/>
          <a:p>
            <a:fld id="{794076E1-B5DB-4A4D-B574-64828830C20B}" type="slidenum">
              <a:rPr lang="en-US" smtClean="0"/>
              <a:t>12</a:t>
            </a:fld>
            <a:endParaRPr lang="en-US" dirty="0"/>
          </a:p>
        </p:txBody>
      </p:sp>
    </p:spTree>
    <p:extLst>
      <p:ext uri="{BB962C8B-B14F-4D97-AF65-F5344CB8AC3E}">
        <p14:creationId xmlns:p14="http://schemas.microsoft.com/office/powerpoint/2010/main" val="251661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5666" indent="-295666">
              <a:buFont typeface="Wingdings" panose="05000000000000000000" pitchFamily="2" charset="2"/>
              <a:buChar char="§"/>
            </a:pPr>
            <a:endParaRPr lang="en-US" sz="1900" dirty="0">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To add growth, lead followers – to multiply, lead leaders</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Build the people who are going to build the company</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key to growth is leadership</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better the leaders you develop, the greater the quality and quantity of followers</a:t>
            </a:r>
          </a:p>
          <a:p>
            <a:endParaRPr lang="en-US" dirty="0"/>
          </a:p>
          <a:p>
            <a:r>
              <a:rPr lang="en-US" dirty="0"/>
              <a:t>Reflection</a:t>
            </a:r>
          </a:p>
          <a:p>
            <a:pPr marL="228600" indent="-228600">
              <a:buFont typeface="+mj-lt"/>
              <a:buAutoNum type="arabicPeriod"/>
            </a:pPr>
            <a:r>
              <a:rPr lang="en-US" dirty="0"/>
              <a:t>Are you growing or multiplying your staff?</a:t>
            </a:r>
          </a:p>
        </p:txBody>
      </p:sp>
      <p:sp>
        <p:nvSpPr>
          <p:cNvPr id="4" name="Slide Number Placeholder 3"/>
          <p:cNvSpPr>
            <a:spLocks noGrp="1"/>
          </p:cNvSpPr>
          <p:nvPr>
            <p:ph type="sldNum" sz="quarter" idx="5"/>
          </p:nvPr>
        </p:nvSpPr>
        <p:spPr/>
        <p:txBody>
          <a:bodyPr/>
          <a:lstStyle/>
          <a:p>
            <a:fld id="{794076E1-B5DB-4A4D-B574-64828830C20B}" type="slidenum">
              <a:rPr lang="en-US" smtClean="0"/>
              <a:t>13</a:t>
            </a:fld>
            <a:endParaRPr lang="en-US" dirty="0"/>
          </a:p>
        </p:txBody>
      </p:sp>
    </p:spTree>
    <p:extLst>
      <p:ext uri="{BB962C8B-B14F-4D97-AF65-F5344CB8AC3E}">
        <p14:creationId xmlns:p14="http://schemas.microsoft.com/office/powerpoint/2010/main" val="240571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leader’s lasting value is measured by succession</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Leadership is one of the things you cannot delegate.  You either exercise it, or you abdicate it.</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Leaders who leave a legacy of succession:</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 the organization with a “long view”</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Create a leadership culture</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Pay the price today to assure success tomorrow</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Value team leadership above individual leadership</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Walk away from the organization with integrity</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legacy is created only when a person puts his organization into the position to do great things without him.</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 </a:t>
            </a:r>
          </a:p>
          <a:p>
            <a:pPr marL="0" indent="0">
              <a:buFont typeface="Arial" panose="020B0604020202020204" pitchFamily="34" charset="0"/>
              <a:buNone/>
            </a:pPr>
            <a:r>
              <a:rPr lang="en-US" dirty="0"/>
              <a:t>Reflection</a:t>
            </a:r>
          </a:p>
          <a:p>
            <a:pPr marL="171450" indent="-171450">
              <a:buFont typeface="Arial" panose="020B0604020202020204" pitchFamily="34" charset="0"/>
              <a:buChar char="•"/>
            </a:pPr>
            <a:r>
              <a:rPr lang="en-US" dirty="0"/>
              <a:t>Will your lasting value be measured by your succession?</a:t>
            </a:r>
          </a:p>
          <a:p>
            <a:pPr marL="171450" indent="-171450">
              <a:buFont typeface="Arial" panose="020B0604020202020204" pitchFamily="34" charset="0"/>
              <a:buChar char="•"/>
            </a:pPr>
            <a:r>
              <a:rPr lang="en-US" dirty="0"/>
              <a:t>Will you be a legacy?</a:t>
            </a:r>
          </a:p>
        </p:txBody>
      </p:sp>
      <p:sp>
        <p:nvSpPr>
          <p:cNvPr id="4" name="Slide Number Placeholder 3"/>
          <p:cNvSpPr>
            <a:spLocks noGrp="1"/>
          </p:cNvSpPr>
          <p:nvPr>
            <p:ph type="sldNum" sz="quarter" idx="5"/>
          </p:nvPr>
        </p:nvSpPr>
        <p:spPr/>
        <p:txBody>
          <a:bodyPr/>
          <a:lstStyle/>
          <a:p>
            <a:fld id="{794076E1-B5DB-4A4D-B574-64828830C20B}" type="slidenum">
              <a:rPr lang="en-US" smtClean="0"/>
              <a:t>14</a:t>
            </a:fld>
            <a:endParaRPr lang="en-US" dirty="0"/>
          </a:p>
        </p:txBody>
      </p:sp>
    </p:spTree>
    <p:extLst>
      <p:ext uri="{BB962C8B-B14F-4D97-AF65-F5344CB8AC3E}">
        <p14:creationId xmlns:p14="http://schemas.microsoft.com/office/powerpoint/2010/main" val="203686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Times New Roman" panose="02020603050405020304" pitchFamily="18" charset="0"/>
              </a:rPr>
              <a:t>Everything rises and falls on leadership.</a:t>
            </a:r>
          </a:p>
          <a:p>
            <a:r>
              <a:rPr lang="en-US" sz="1900" dirty="0">
                <a:latin typeface="Times New Roman" panose="02020603050405020304" pitchFamily="18" charset="0"/>
                <a:ea typeface="Times New Roman" panose="02020603050405020304" pitchFamily="18" charset="0"/>
              </a:rPr>
              <a:t>Personnel determine the potential of the organization.</a:t>
            </a:r>
          </a:p>
          <a:p>
            <a:r>
              <a:rPr lang="en-US" sz="1900" dirty="0">
                <a:latin typeface="Times New Roman" panose="02020603050405020304" pitchFamily="18" charset="0"/>
                <a:ea typeface="Times New Roman" panose="02020603050405020304" pitchFamily="18" charset="0"/>
              </a:rPr>
              <a:t>Relationships determine the morale of the organization.</a:t>
            </a:r>
          </a:p>
          <a:p>
            <a:r>
              <a:rPr lang="en-US" sz="1900" dirty="0">
                <a:latin typeface="Times New Roman" panose="02020603050405020304" pitchFamily="18" charset="0"/>
                <a:ea typeface="Times New Roman" panose="02020603050405020304" pitchFamily="18" charset="0"/>
              </a:rPr>
              <a:t>Structure determines the size of the organization.</a:t>
            </a:r>
          </a:p>
          <a:p>
            <a:r>
              <a:rPr lang="en-US" sz="1900" dirty="0">
                <a:latin typeface="Times New Roman" panose="02020603050405020304" pitchFamily="18" charset="0"/>
                <a:ea typeface="Times New Roman" panose="02020603050405020304" pitchFamily="18" charset="0"/>
              </a:rPr>
              <a:t>Vision determines the direction of the organization.</a:t>
            </a:r>
          </a:p>
          <a:p>
            <a:r>
              <a:rPr lang="en-US" sz="1900" dirty="0">
                <a:latin typeface="Times New Roman" panose="02020603050405020304" pitchFamily="18" charset="0"/>
                <a:ea typeface="Times New Roman" panose="02020603050405020304" pitchFamily="18" charset="0"/>
              </a:rPr>
              <a:t>Leadership determines the success of the organization.</a:t>
            </a:r>
          </a:p>
          <a:p>
            <a:endParaRPr lang="en-US" sz="1900" dirty="0">
              <a:latin typeface="Times New Roman" panose="02020603050405020304" pitchFamily="18" charset="0"/>
              <a:ea typeface="Times New Roman" panose="02020603050405020304" pitchFamily="18" charset="0"/>
            </a:endParaRPr>
          </a:p>
          <a:p>
            <a:r>
              <a:rPr lang="en-US" sz="1900" dirty="0">
                <a:latin typeface="Times New Roman" panose="02020603050405020304" pitchFamily="18" charset="0"/>
                <a:ea typeface="Times New Roman" panose="02020603050405020304" pitchFamily="18" charset="0"/>
              </a:rPr>
              <a:t>We summarized these for you at our last session but our laws 11-21 tie in as well.</a:t>
            </a:r>
          </a:p>
          <a:p>
            <a:endParaRPr lang="en-US" dirty="0"/>
          </a:p>
          <a:p>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15</a:t>
            </a:fld>
            <a:endParaRPr lang="en-US" dirty="0"/>
          </a:p>
        </p:txBody>
      </p:sp>
    </p:spTree>
    <p:extLst>
      <p:ext uri="{BB962C8B-B14F-4D97-AF65-F5344CB8AC3E}">
        <p14:creationId xmlns:p14="http://schemas.microsoft.com/office/powerpoint/2010/main" val="168242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a:p>
            <a:endParaRPr lang="en-US" dirty="0"/>
          </a:p>
          <a:p>
            <a:r>
              <a:rPr lang="en-US" dirty="0"/>
              <a:t>We hope you have enjoyed our webinars this year.  Thank you SWASFAA for all you do!!!</a:t>
            </a:r>
          </a:p>
        </p:txBody>
      </p:sp>
      <p:sp>
        <p:nvSpPr>
          <p:cNvPr id="4" name="Slide Number Placeholder 3"/>
          <p:cNvSpPr>
            <a:spLocks noGrp="1"/>
          </p:cNvSpPr>
          <p:nvPr>
            <p:ph type="sldNum" sz="quarter" idx="5"/>
          </p:nvPr>
        </p:nvSpPr>
        <p:spPr/>
        <p:txBody>
          <a:bodyPr/>
          <a:lstStyle/>
          <a:p>
            <a:fld id="{794076E1-B5DB-4A4D-B574-64828830C20B}" type="slidenum">
              <a:rPr lang="en-US" smtClean="0"/>
              <a:t>16</a:t>
            </a:fld>
            <a:endParaRPr lang="en-US" dirty="0"/>
          </a:p>
        </p:txBody>
      </p:sp>
    </p:spTree>
    <p:extLst>
      <p:ext uri="{BB962C8B-B14F-4D97-AF65-F5344CB8AC3E}">
        <p14:creationId xmlns:p14="http://schemas.microsoft.com/office/powerpoint/2010/main" val="27056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 </a:t>
            </a:r>
          </a:p>
          <a:p>
            <a:endParaRPr lang="en-US" dirty="0"/>
          </a:p>
          <a:p>
            <a:r>
              <a:rPr lang="en-US" dirty="0"/>
              <a:t>Introduce Andrew – have him tell a little about himself</a:t>
            </a:r>
          </a:p>
          <a:p>
            <a:r>
              <a:rPr lang="en-US" dirty="0"/>
              <a:t>Introduce James – have him tell a little about himself</a:t>
            </a:r>
          </a:p>
          <a:p>
            <a:r>
              <a:rPr lang="en-US" dirty="0"/>
              <a:t>Introduce Ivory – have him tell a little about himself</a:t>
            </a:r>
          </a:p>
          <a:p>
            <a:endParaRPr lang="en-US" dirty="0"/>
          </a:p>
          <a:p>
            <a:r>
              <a:rPr lang="en-US" dirty="0"/>
              <a:t>Alright – let’s take a look into our agenda for today’s training. –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2</a:t>
            </a:fld>
            <a:endParaRPr lang="en-US" dirty="0"/>
          </a:p>
        </p:txBody>
      </p:sp>
    </p:spTree>
    <p:extLst>
      <p:ext uri="{BB962C8B-B14F-4D97-AF65-F5344CB8AC3E}">
        <p14:creationId xmlns:p14="http://schemas.microsoft.com/office/powerpoint/2010/main" val="359878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continue on with our reflection from John Maxwell’s book and accompanying workbook -  “The 21 Irrefutable Laws of Leadership”</a:t>
            </a:r>
          </a:p>
          <a:p>
            <a:r>
              <a:rPr lang="en-US" dirty="0"/>
              <a:t>Today we will look at Laws 11-21.</a:t>
            </a:r>
          </a:p>
          <a:p>
            <a:r>
              <a:rPr lang="en-US" dirty="0"/>
              <a:t>We ask you to share reflections, best practices or examples if any come to mind as we discuss these.</a:t>
            </a:r>
          </a:p>
          <a:p>
            <a:endParaRPr lang="en-US" dirty="0"/>
          </a:p>
          <a:p>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3</a:t>
            </a:fld>
            <a:endParaRPr lang="en-US" dirty="0"/>
          </a:p>
        </p:txBody>
      </p:sp>
    </p:spTree>
    <p:extLst>
      <p:ext uri="{BB962C8B-B14F-4D97-AF65-F5344CB8AC3E}">
        <p14:creationId xmlns:p14="http://schemas.microsoft.com/office/powerpoint/2010/main" val="79250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A leader’s potential is determined by those close to them</a:t>
            </a:r>
          </a:p>
          <a:p>
            <a:pPr marL="742950" marR="0" lvl="1"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When you have the right staff, potential skyrockets.</a:t>
            </a:r>
          </a:p>
          <a:p>
            <a:pPr marL="285750" marR="0"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The value of raising up the right people in your inner circle:</a:t>
            </a:r>
          </a:p>
          <a:p>
            <a:pPr marL="742950" marR="0" lvl="1"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Potential – those who raise morale in the organization</a:t>
            </a:r>
          </a:p>
          <a:p>
            <a:pPr marL="742950" marR="0" lvl="1"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Personal – those who raise up the leader – people who help you improve</a:t>
            </a:r>
          </a:p>
          <a:p>
            <a:pPr marL="742950" marR="0" lvl="1"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Positive – those who raise morale in the organization</a:t>
            </a:r>
          </a:p>
          <a:p>
            <a:pPr marL="742950" marR="0" lvl="1"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Production – those who raise up others</a:t>
            </a:r>
          </a:p>
          <a:p>
            <a:pPr marL="742950" marR="0" lvl="1"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Proven – those who raise up people who raise up other people</a:t>
            </a:r>
          </a:p>
          <a:p>
            <a:pPr marL="285750" marR="0" indent="-28575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Success comes not from what you know, but from who you know and how you present yourself to each of those people.</a:t>
            </a:r>
          </a:p>
          <a:p>
            <a:pPr marL="171450" indent="-171450">
              <a:buFont typeface="Wingdings" panose="05000000000000000000" pitchFamily="2" charset="2"/>
              <a:buChar char="§"/>
            </a:pPr>
            <a:endParaRPr lang="en-US" dirty="0"/>
          </a:p>
          <a:p>
            <a:r>
              <a:rPr lang="en-US" dirty="0"/>
              <a:t>Reflection</a:t>
            </a:r>
          </a:p>
          <a:p>
            <a:pPr marL="228600" indent="-228600">
              <a:buFont typeface="+mj-lt"/>
              <a:buAutoNum type="arabicPeriod"/>
            </a:pPr>
            <a:r>
              <a:rPr lang="en-US" dirty="0"/>
              <a:t>Do you have the right staff in your inner circle?</a:t>
            </a:r>
          </a:p>
          <a:p>
            <a:pPr marL="228600" indent="-228600">
              <a:buFont typeface="+mj-lt"/>
              <a:buAutoNum type="arabicPeriod"/>
            </a:pPr>
            <a:r>
              <a:rPr lang="en-US" dirty="0"/>
              <a:t>Does your inner circle have value?</a:t>
            </a:r>
          </a:p>
        </p:txBody>
      </p:sp>
      <p:sp>
        <p:nvSpPr>
          <p:cNvPr id="4" name="Slide Number Placeholder 3"/>
          <p:cNvSpPr>
            <a:spLocks noGrp="1"/>
          </p:cNvSpPr>
          <p:nvPr>
            <p:ph type="sldNum" sz="quarter" idx="5"/>
          </p:nvPr>
        </p:nvSpPr>
        <p:spPr/>
        <p:txBody>
          <a:bodyPr/>
          <a:lstStyle/>
          <a:p>
            <a:fld id="{794076E1-B5DB-4A4D-B574-64828830C20B}" type="slidenum">
              <a:rPr lang="en-US" smtClean="0"/>
              <a:t>4</a:t>
            </a:fld>
            <a:endParaRPr lang="en-US" dirty="0"/>
          </a:p>
        </p:txBody>
      </p:sp>
    </p:spTree>
    <p:extLst>
      <p:ext uri="{BB962C8B-B14F-4D97-AF65-F5344CB8AC3E}">
        <p14:creationId xmlns:p14="http://schemas.microsoft.com/office/powerpoint/2010/main" val="124034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Only secure leaders give power to others.</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best executive is the one who has sense enough to pick good me to do what he want done, and self-restraint enough to keep from meddling with them while they do it.</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If you want to be a successful leader, you have to empower people</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How leaders violate the law of empowerment:</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Desire for job security – the only way to make yourself indispensable is to make yourself dispensable  </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Resistance to change – Change is the price of progress</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Lack of self worth</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Leadership must be based on goodwill</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greatest things happen only when you give others the credit</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key to empowering others is high belief in people.</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Reflection</a:t>
            </a: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Think of someone who has empowered you.</a:t>
            </a: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How do you empower your staff?</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5</a:t>
            </a:fld>
            <a:endParaRPr lang="en-US" dirty="0"/>
          </a:p>
        </p:txBody>
      </p:sp>
    </p:spTree>
    <p:extLst>
      <p:ext uri="{BB962C8B-B14F-4D97-AF65-F5344CB8AC3E}">
        <p14:creationId xmlns:p14="http://schemas.microsoft.com/office/powerpoint/2010/main" val="245486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It takes a leader to raise up a leader</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People cannot give to others what they themselves do not possess.  Followers simply cannot develop leaders.</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We teach what we know, we reproduce what we are.</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Spend time with leaders.</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Leaders who develop leaders:</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See the big picture.</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Attract potential leaders.</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Create an environment when leadership is valued and taught.</a:t>
            </a:r>
          </a:p>
          <a:p>
            <a:endParaRPr lang="en-US" dirty="0"/>
          </a:p>
          <a:p>
            <a:r>
              <a:rPr lang="en-US" dirty="0"/>
              <a:t>Reflection</a:t>
            </a:r>
          </a:p>
          <a:p>
            <a:pPr marL="228600" indent="-228600">
              <a:buFont typeface="+mj-lt"/>
              <a:buAutoNum type="arabicPeriod"/>
            </a:pPr>
            <a:r>
              <a:rPr lang="en-US" dirty="0"/>
              <a:t>Think of leaders you spend time with.</a:t>
            </a:r>
          </a:p>
          <a:p>
            <a:pPr marL="228600" indent="-228600">
              <a:buFont typeface="+mj-lt"/>
              <a:buAutoNum type="arabicPeriod"/>
            </a:pPr>
            <a:r>
              <a:rPr lang="en-US" dirty="0"/>
              <a:t>What values have you learned from them?</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6</a:t>
            </a:fld>
            <a:endParaRPr lang="en-US" dirty="0"/>
          </a:p>
        </p:txBody>
      </p:sp>
    </p:spTree>
    <p:extLst>
      <p:ext uri="{BB962C8B-B14F-4D97-AF65-F5344CB8AC3E}">
        <p14:creationId xmlns:p14="http://schemas.microsoft.com/office/powerpoint/2010/main" val="40449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People buy into the leader, then the vision</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leader finds the dream, then the people</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people find the leader and then the dream</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People don’t at first follow worthy causes.  They follow worthy leaders who promote worthwhile causes.</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People want to go along with people they get along with.</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Your success is measured by your ability to actually take the people where they need to go.</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Reflection</a:t>
            </a: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What is your worthwhile cause?</a:t>
            </a: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Are you taking your staff when they need to go?</a:t>
            </a:r>
          </a:p>
          <a:p>
            <a:pPr marL="342900" marR="0" indent="-342900">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7</a:t>
            </a:fld>
            <a:endParaRPr lang="en-US" dirty="0"/>
          </a:p>
        </p:txBody>
      </p:sp>
    </p:spTree>
    <p:extLst>
      <p:ext uri="{BB962C8B-B14F-4D97-AF65-F5344CB8AC3E}">
        <p14:creationId xmlns:p14="http://schemas.microsoft.com/office/powerpoint/2010/main" val="78330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Leaders find a way for their team to win</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Victorious leaders feel the alternative to winning is totally unacceptable, so they figure out what must be done to achieve victory, and they go after it with everything at their disposal. </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Crisis brings out the best and worst and leaders.</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When the pressure is on, great leaders are at their best.</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Three components of victory:</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Unity of vision</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Diversity of skills</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 leader dedicated to victory and raising players to their potential</a:t>
            </a:r>
          </a:p>
          <a:p>
            <a:pPr marL="285750" marR="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Reflection</a:t>
            </a: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How do you handle crisis?</a:t>
            </a:r>
          </a:p>
          <a:p>
            <a:pPr marL="342900" marR="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What steps do you take to ensure your team wins?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94076E1-B5DB-4A4D-B574-64828830C20B}" type="slidenum">
              <a:rPr lang="en-US" smtClean="0"/>
              <a:t>8</a:t>
            </a:fld>
            <a:endParaRPr lang="en-US" dirty="0"/>
          </a:p>
        </p:txBody>
      </p:sp>
    </p:spTree>
    <p:extLst>
      <p:ext uri="{BB962C8B-B14F-4D97-AF65-F5344CB8AC3E}">
        <p14:creationId xmlns:p14="http://schemas.microsoft.com/office/powerpoint/2010/main" val="27895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Momentum is a leader’s best friend</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Strong leaders understand that to change direction, you first have to create forward progress</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It takes a leader to get things started</a:t>
            </a:r>
          </a:p>
          <a:p>
            <a:pPr marL="742950" marR="0" lvl="1"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Leaders always find a way to make things happen.</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Only a leader can create momentum.  Momentum is the difference between winning and losing.</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With enough momentum, nearly any kind of change is possible.</a:t>
            </a:r>
          </a:p>
          <a:p>
            <a:endParaRPr lang="en-US" dirty="0"/>
          </a:p>
          <a:p>
            <a:r>
              <a:rPr lang="en-US" dirty="0"/>
              <a:t>Reflection</a:t>
            </a:r>
          </a:p>
          <a:p>
            <a:pPr marL="228600" indent="-228600">
              <a:buFont typeface="+mj-lt"/>
              <a:buAutoNum type="arabicPeriod"/>
            </a:pPr>
            <a:r>
              <a:rPr lang="en-US" dirty="0"/>
              <a:t>How do you create and maintain momentum with your staff?</a:t>
            </a:r>
          </a:p>
        </p:txBody>
      </p:sp>
      <p:sp>
        <p:nvSpPr>
          <p:cNvPr id="4" name="Slide Number Placeholder 3"/>
          <p:cNvSpPr>
            <a:spLocks noGrp="1"/>
          </p:cNvSpPr>
          <p:nvPr>
            <p:ph type="sldNum" sz="quarter" idx="5"/>
          </p:nvPr>
        </p:nvSpPr>
        <p:spPr/>
        <p:txBody>
          <a:bodyPr/>
          <a:lstStyle/>
          <a:p>
            <a:fld id="{794076E1-B5DB-4A4D-B574-64828830C20B}" type="slidenum">
              <a:rPr lang="en-US" smtClean="0"/>
              <a:t>9</a:t>
            </a:fld>
            <a:endParaRPr lang="en-US" dirty="0"/>
          </a:p>
        </p:txBody>
      </p:sp>
    </p:spTree>
    <p:extLst>
      <p:ext uri="{BB962C8B-B14F-4D97-AF65-F5344CB8AC3E}">
        <p14:creationId xmlns:p14="http://schemas.microsoft.com/office/powerpoint/2010/main" val="84002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8/3/2021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47234" y="548967"/>
            <a:ext cx="11301984" cy="3334081"/>
          </a:xfrm>
          <a:prstGeom prst="rect">
            <a:avLst/>
          </a:prstGeom>
        </p:spPr>
      </p:pic>
      <p:sp>
        <p:nvSpPr>
          <p:cNvPr id="31" name="Rectangle 30">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09599" y="4572000"/>
            <a:ext cx="10965141" cy="895244"/>
          </a:xfrm>
        </p:spPr>
        <p:txBody>
          <a:bodyPr>
            <a:normAutofit/>
          </a:bodyPr>
          <a:lstStyle/>
          <a:p>
            <a:r>
              <a:rPr lang="en-US" sz="4000" dirty="0">
                <a:solidFill>
                  <a:srgbClr val="FFFFFF"/>
                </a:solidFill>
              </a:rPr>
              <a:t>Laws of Leadership Part 2</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09598" y="5467246"/>
            <a:ext cx="10965142" cy="484822"/>
          </a:xfrm>
        </p:spPr>
        <p:txBody>
          <a:bodyPr>
            <a:normAutofit/>
          </a:bodyPr>
          <a:lstStyle/>
          <a:p>
            <a:pPr>
              <a:lnSpc>
                <a:spcPct val="100000"/>
              </a:lnSpc>
            </a:pPr>
            <a:r>
              <a:rPr lang="en-US" sz="900" dirty="0">
                <a:solidFill>
                  <a:srgbClr val="FFFFFF">
                    <a:alpha val="75000"/>
                  </a:srgbClr>
                </a:solidFill>
              </a:rPr>
              <a:t>Swasfaa Training and Continuing education Committee</a:t>
            </a:r>
          </a:p>
          <a:p>
            <a:pPr>
              <a:lnSpc>
                <a:spcPct val="100000"/>
              </a:lnSpc>
            </a:pPr>
            <a:r>
              <a:rPr lang="en-US" sz="900" dirty="0">
                <a:solidFill>
                  <a:srgbClr val="FFFFFF">
                    <a:alpha val="75000"/>
                  </a:srgbClr>
                </a:solidFill>
              </a:rPr>
              <a:t>September 14, 2021</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4C58B-F391-499C-B563-88D5E007D134}"/>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The law of priorities</a:t>
            </a:r>
          </a:p>
        </p:txBody>
      </p:sp>
      <p:sp>
        <p:nvSpPr>
          <p:cNvPr id="26" name="Rectangle 25">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0" name="Content Placeholder 2">
            <a:extLst>
              <a:ext uri="{FF2B5EF4-FFF2-40B4-BE49-F238E27FC236}">
                <a16:creationId xmlns:a16="http://schemas.microsoft.com/office/drawing/2014/main" id="{B65BA0DC-B3E9-49D5-9C89-E8E124E1560C}"/>
              </a:ext>
            </a:extLst>
          </p:cNvPr>
          <p:cNvGraphicFramePr>
            <a:graphicFrameLocks noGrp="1"/>
          </p:cNvGraphicFramePr>
          <p:nvPr>
            <p:ph idx="1"/>
            <p:extLst>
              <p:ext uri="{D42A27DB-BD31-4B8C-83A1-F6EECF244321}">
                <p14:modId xmlns:p14="http://schemas.microsoft.com/office/powerpoint/2010/main" val="272211657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32558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95B677-77F2-4F9D-A932-6FC2376E8EF2}"/>
              </a:ext>
            </a:extLst>
          </p:cNvPr>
          <p:cNvSpPr>
            <a:spLocks noGrp="1"/>
          </p:cNvSpPr>
          <p:nvPr>
            <p:ph type="title"/>
          </p:nvPr>
        </p:nvSpPr>
        <p:spPr>
          <a:xfrm>
            <a:off x="7963094" y="1113764"/>
            <a:ext cx="3269749" cy="4624327"/>
          </a:xfrm>
        </p:spPr>
        <p:txBody>
          <a:bodyPr anchor="ctr">
            <a:normAutofit/>
          </a:bodyPr>
          <a:lstStyle/>
          <a:p>
            <a:r>
              <a:rPr lang="en-US" sz="3200" dirty="0">
                <a:solidFill>
                  <a:srgbClr val="FFFFFF"/>
                </a:solidFill>
              </a:rPr>
              <a:t>The law of sacrifice</a:t>
            </a:r>
          </a:p>
        </p:txBody>
      </p:sp>
      <p:sp>
        <p:nvSpPr>
          <p:cNvPr id="3" name="Content Placeholder 2">
            <a:extLst>
              <a:ext uri="{FF2B5EF4-FFF2-40B4-BE49-F238E27FC236}">
                <a16:creationId xmlns:a16="http://schemas.microsoft.com/office/drawing/2014/main" id="{A4B2278D-4E39-4845-821C-148E9254F8F6}"/>
              </a:ext>
            </a:extLst>
          </p:cNvPr>
          <p:cNvSpPr>
            <a:spLocks noGrp="1"/>
          </p:cNvSpPr>
          <p:nvPr>
            <p:ph idx="1"/>
          </p:nvPr>
        </p:nvSpPr>
        <p:spPr>
          <a:xfrm>
            <a:off x="490580" y="485678"/>
            <a:ext cx="6545515" cy="6005274"/>
          </a:xfrm>
        </p:spPr>
        <p:txBody>
          <a:bodyPr anchor="ctr">
            <a:normAutofit/>
          </a:bodyPr>
          <a:lstStyle/>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A leader must give up to go up</a:t>
            </a:r>
          </a:p>
          <a:p>
            <a:pPr marR="0">
              <a:spcBef>
                <a:spcPts val="0"/>
              </a:spcBef>
              <a:spcAft>
                <a:spcPts val="0"/>
              </a:spcAft>
              <a:buFont typeface="Wingdings" panose="05000000000000000000" pitchFamily="2" charset="2"/>
              <a:buChar char="§"/>
            </a:pPr>
            <a:r>
              <a:rPr lang="en-US" sz="2000" i="1" dirty="0">
                <a:effectLst/>
                <a:ea typeface="Times New Roman" panose="02020603050405020304" pitchFamily="18" charset="0"/>
              </a:rPr>
              <a:t>“Leadership means setting an example.  When you find yourself in a position of leadership, people follow your every move.”</a:t>
            </a:r>
            <a:r>
              <a:rPr lang="en-US" sz="2000" dirty="0">
                <a:effectLst/>
                <a:ea typeface="Times New Roman" panose="02020603050405020304" pitchFamily="18" charset="0"/>
              </a:rPr>
              <a:t> – Lee Iacocca</a:t>
            </a:r>
          </a:p>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Cost of Leadership:</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As you rise in leadership, responsibilities increase and rights decrease</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greater the leader, the more they must give up</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higher the level of leadership people want to reach, the greater the sacrifices they will have to make</a:t>
            </a:r>
          </a:p>
          <a:p>
            <a:pPr marL="800100" marR="0" lvl="1" indent="-342900">
              <a:spcBef>
                <a:spcPts val="0"/>
              </a:spcBef>
              <a:spcAft>
                <a:spcPts val="0"/>
              </a:spcAft>
              <a:buFont typeface="Wingdings" panose="05000000000000000000" pitchFamily="2" charset="2"/>
              <a:buChar char="§"/>
            </a:pPr>
            <a:endParaRPr lang="en-US" sz="2000" dirty="0">
              <a:effectLst/>
              <a:ea typeface="Times New Roman" panose="02020603050405020304" pitchFamily="18" charset="0"/>
            </a:endParaRPr>
          </a:p>
          <a:p>
            <a:pPr marL="133200" indent="0">
              <a:spcBef>
                <a:spcPts val="0"/>
              </a:spcBef>
              <a:spcAft>
                <a:spcPts val="0"/>
              </a:spcAft>
              <a:buNone/>
            </a:pPr>
            <a:r>
              <a:rPr lang="en-US" sz="2300" b="1" dirty="0">
                <a:effectLst/>
                <a:ea typeface="Times New Roman" panose="02020603050405020304" pitchFamily="18" charset="0"/>
              </a:rPr>
              <a:t>Reflection</a:t>
            </a:r>
          </a:p>
          <a:p>
            <a:pPr marL="1070100" lvl="2" indent="-342900">
              <a:spcBef>
                <a:spcPts val="0"/>
              </a:spcBef>
              <a:spcAft>
                <a:spcPts val="0"/>
              </a:spcAft>
              <a:buFont typeface="+mj-lt"/>
              <a:buAutoNum type="arabicPeriod"/>
            </a:pPr>
            <a:r>
              <a:rPr lang="en-US" sz="1900" dirty="0">
                <a:effectLst/>
                <a:ea typeface="Times New Roman" panose="02020603050405020304" pitchFamily="18" charset="0"/>
              </a:rPr>
              <a:t>What have you sacrificed for success?</a:t>
            </a:r>
          </a:p>
          <a:p>
            <a:pPr>
              <a:lnSpc>
                <a:spcPct val="90000"/>
              </a:lnSpc>
            </a:pPr>
            <a:endParaRPr lang="en-US" sz="1500" dirty="0"/>
          </a:p>
        </p:txBody>
      </p:sp>
    </p:spTree>
    <p:extLst>
      <p:ext uri="{BB962C8B-B14F-4D97-AF65-F5344CB8AC3E}">
        <p14:creationId xmlns:p14="http://schemas.microsoft.com/office/powerpoint/2010/main" val="123397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C36F9-2252-47BC-A18E-153D0A5F3DE3}"/>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The law of Timing</a:t>
            </a:r>
            <a:endParaRPr lang="en-US" dirty="0">
              <a:solidFill>
                <a:schemeClr val="tx2"/>
              </a:solidFill>
            </a:endParaRPr>
          </a:p>
        </p:txBody>
      </p:sp>
      <p:sp>
        <p:nvSpPr>
          <p:cNvPr id="18" name="Rectangle 17">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15" name="Content Placeholder 2">
            <a:extLst>
              <a:ext uri="{FF2B5EF4-FFF2-40B4-BE49-F238E27FC236}">
                <a16:creationId xmlns:a16="http://schemas.microsoft.com/office/drawing/2014/main" id="{0FCC56F7-89C7-447D-A139-811F3E32BD06}"/>
              </a:ext>
            </a:extLst>
          </p:cNvPr>
          <p:cNvSpPr>
            <a:spLocks noGrp="1"/>
          </p:cNvSpPr>
          <p:nvPr>
            <p:ph idx="1"/>
          </p:nvPr>
        </p:nvSpPr>
        <p:spPr>
          <a:xfrm>
            <a:off x="4776743" y="702156"/>
            <a:ext cx="6484091" cy="6155844"/>
          </a:xfrm>
        </p:spPr>
        <p:txBody>
          <a:bodyPr>
            <a:normAutofit/>
          </a:bodyPr>
          <a:lstStyle/>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When to lead is as important as what to do and where to go</a:t>
            </a:r>
          </a:p>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Timing is everything</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wrong action at the wrong time leads to disaster</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right action at the wrong time brings resistance</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wrong action at the right time is a mistake</a:t>
            </a:r>
          </a:p>
          <a:p>
            <a:pPr marL="800100" marR="0" lvl="1" indent="-34290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right action at the right time results in success</a:t>
            </a:r>
          </a:p>
          <a:p>
            <a:endParaRPr lang="en-US" sz="2000" dirty="0">
              <a:ea typeface="Times New Roman" panose="02020603050405020304" pitchFamily="18" charset="0"/>
            </a:endParaRPr>
          </a:p>
          <a:p>
            <a:pPr marL="0" indent="0">
              <a:buNone/>
            </a:pPr>
            <a:r>
              <a:rPr lang="en-US" sz="2000" b="1" dirty="0"/>
              <a:t>Reflection</a:t>
            </a:r>
          </a:p>
          <a:p>
            <a:pPr marL="552600" lvl="1" indent="-228600">
              <a:buFont typeface="+mj-lt"/>
              <a:buAutoNum type="arabicPeriod"/>
            </a:pPr>
            <a:r>
              <a:rPr lang="en-US" sz="2000" dirty="0"/>
              <a:t>How do you balance the when, what and where of being a leader?</a:t>
            </a:r>
          </a:p>
          <a:p>
            <a:endParaRPr lang="en-US" dirty="0"/>
          </a:p>
        </p:txBody>
      </p:sp>
    </p:spTree>
    <p:extLst>
      <p:ext uri="{BB962C8B-B14F-4D97-AF65-F5344CB8AC3E}">
        <p14:creationId xmlns:p14="http://schemas.microsoft.com/office/powerpoint/2010/main" val="25801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1C65EC-4019-4FFD-B112-CEB392BA1A87}"/>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The law of Explosive Growth</a:t>
            </a:r>
          </a:p>
        </p:txBody>
      </p:sp>
      <p:sp>
        <p:nvSpPr>
          <p:cNvPr id="14"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EFD2BF6-EB7D-45C2-9E78-B5ECDB0993DD}"/>
              </a:ext>
            </a:extLst>
          </p:cNvPr>
          <p:cNvSpPr>
            <a:spLocks noGrp="1"/>
          </p:cNvSpPr>
          <p:nvPr>
            <p:ph idx="1"/>
          </p:nvPr>
        </p:nvSpPr>
        <p:spPr>
          <a:xfrm>
            <a:off x="347730" y="1715956"/>
            <a:ext cx="6542467" cy="4589847"/>
          </a:xfrm>
        </p:spPr>
        <p:txBody>
          <a:bodyPr>
            <a:normAutofit/>
          </a:bodyPr>
          <a:lstStyle/>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To add growth, lead followers – to multiply, lead leaders</a:t>
            </a:r>
          </a:p>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Build the people who are going to build the company</a:t>
            </a:r>
          </a:p>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key to growth is leadership</a:t>
            </a:r>
          </a:p>
          <a:p>
            <a:pPr marR="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better the leaders you develop, the greater the quality and quantity of followers</a:t>
            </a:r>
          </a:p>
          <a:p>
            <a:endParaRPr lang="en-US" sz="2000" dirty="0"/>
          </a:p>
          <a:p>
            <a:pPr marL="0" indent="0">
              <a:buNone/>
            </a:pPr>
            <a:r>
              <a:rPr lang="en-US" sz="2000" b="1" dirty="0"/>
              <a:t>Reflection</a:t>
            </a:r>
          </a:p>
          <a:p>
            <a:pPr marL="552600" lvl="1" indent="-228600">
              <a:buFont typeface="+mj-lt"/>
              <a:buAutoNum type="arabicPeriod"/>
            </a:pPr>
            <a:r>
              <a:rPr lang="en-US" sz="1700" dirty="0"/>
              <a:t>Are you growing or multiplying your staff?</a:t>
            </a:r>
          </a:p>
          <a:p>
            <a:pPr marL="0" marR="0" indent="0">
              <a:lnSpc>
                <a:spcPct val="90000"/>
              </a:lnSpc>
              <a:spcBef>
                <a:spcPts val="0"/>
              </a:spcBef>
              <a:spcAft>
                <a:spcPts val="0"/>
              </a:spcAft>
              <a:buNone/>
            </a:pPr>
            <a:endParaRPr lang="en-US" dirty="0">
              <a:solidFill>
                <a:schemeClr val="tx2"/>
              </a:solidFill>
              <a:effectLst/>
              <a:ea typeface="Times New Roman" panose="02020603050405020304" pitchFamily="18" charset="0"/>
            </a:endParaRPr>
          </a:p>
        </p:txBody>
      </p:sp>
      <p:pic>
        <p:nvPicPr>
          <p:cNvPr id="5" name="Picture 4" descr="Hand holding bluury light">
            <a:extLst>
              <a:ext uri="{FF2B5EF4-FFF2-40B4-BE49-F238E27FC236}">
                <a16:creationId xmlns:a16="http://schemas.microsoft.com/office/drawing/2014/main" id="{3690B3D4-1052-4B95-A432-A106C6343E85}"/>
              </a:ext>
            </a:extLst>
          </p:cNvPr>
          <p:cNvPicPr>
            <a:picLocks noChangeAspect="1"/>
          </p:cNvPicPr>
          <p:nvPr/>
        </p:nvPicPr>
        <p:blipFill rotWithShape="1">
          <a:blip r:embed="rId3"/>
          <a:srcRect l="31153" r="23386" b="-1"/>
          <a:stretch/>
        </p:blipFill>
        <p:spPr>
          <a:xfrm>
            <a:off x="7521283" y="10"/>
            <a:ext cx="4670717" cy="6857990"/>
          </a:xfrm>
          <a:prstGeom prst="rect">
            <a:avLst/>
          </a:prstGeom>
        </p:spPr>
      </p:pic>
    </p:spTree>
    <p:extLst>
      <p:ext uri="{BB962C8B-B14F-4D97-AF65-F5344CB8AC3E}">
        <p14:creationId xmlns:p14="http://schemas.microsoft.com/office/powerpoint/2010/main" val="95545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09F327-FE5B-45BE-9891-0AC2BB3C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EA2409-B68F-42C1-811F-AF7213494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3426179-F318-4F63-8D09-77B498805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5292831-A37E-45F7-8CA8-0223DD3FA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0324C00-B801-4706-ABF7-3B9B31DB0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0075"/>
            <a:ext cx="11262866" cy="18604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8508DF1-BC70-4069-85B3-F30F5A8967EA}"/>
              </a:ext>
            </a:extLst>
          </p:cNvPr>
          <p:cNvSpPr>
            <a:spLocks noGrp="1"/>
          </p:cNvSpPr>
          <p:nvPr>
            <p:ph type="title"/>
          </p:nvPr>
        </p:nvSpPr>
        <p:spPr>
          <a:xfrm>
            <a:off x="722095" y="4843153"/>
            <a:ext cx="10742790" cy="1498405"/>
          </a:xfrm>
        </p:spPr>
        <p:txBody>
          <a:bodyPr anchor="ctr">
            <a:normAutofit/>
          </a:bodyPr>
          <a:lstStyle/>
          <a:p>
            <a:r>
              <a:rPr lang="en-US">
                <a:solidFill>
                  <a:srgbClr val="FFFFFF"/>
                </a:solidFill>
              </a:rPr>
              <a:t>The law of legacy</a:t>
            </a:r>
          </a:p>
        </p:txBody>
      </p:sp>
      <p:sp>
        <p:nvSpPr>
          <p:cNvPr id="3" name="Content Placeholder 2">
            <a:extLst>
              <a:ext uri="{FF2B5EF4-FFF2-40B4-BE49-F238E27FC236}">
                <a16:creationId xmlns:a16="http://schemas.microsoft.com/office/drawing/2014/main" id="{70302380-8C38-43F9-96BF-4B9FE9C84D2C}"/>
              </a:ext>
            </a:extLst>
          </p:cNvPr>
          <p:cNvSpPr>
            <a:spLocks noGrp="1"/>
          </p:cNvSpPr>
          <p:nvPr>
            <p:ph idx="1"/>
          </p:nvPr>
        </p:nvSpPr>
        <p:spPr>
          <a:xfrm>
            <a:off x="581193" y="648448"/>
            <a:ext cx="10679642" cy="4291852"/>
          </a:xfrm>
        </p:spPr>
        <p:txBody>
          <a:bodyPr>
            <a:normAutofit lnSpcReduction="10000"/>
          </a:bodyPr>
          <a:lstStyle/>
          <a:p>
            <a:pPr marR="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A leader’s lasting value is measured by succession</a:t>
            </a:r>
          </a:p>
          <a:p>
            <a:pPr marR="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Leadership is one of the things you cannot delegate</a:t>
            </a:r>
          </a:p>
          <a:p>
            <a:pPr marR="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Leaders who leave a legacy of succession:</a:t>
            </a:r>
          </a:p>
          <a:p>
            <a:pPr marL="800100" marR="0" lvl="1" indent="-34290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Lead the organization with a “long view”</a:t>
            </a:r>
          </a:p>
          <a:p>
            <a:pPr marL="800100" marR="0" lvl="1" indent="-34290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Create a leadership culture</a:t>
            </a:r>
          </a:p>
          <a:p>
            <a:pPr marL="800100" marR="0" lvl="1" indent="-34290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Pay the price today to assure success tomorrow</a:t>
            </a:r>
          </a:p>
          <a:p>
            <a:pPr marL="800100" marR="0" lvl="1" indent="-34290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Value team leadership above individual leadership</a:t>
            </a:r>
          </a:p>
          <a:p>
            <a:pPr marL="800100" marR="0" lvl="1" indent="-34290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Walk away from the organization with integrity</a:t>
            </a:r>
          </a:p>
          <a:p>
            <a:pPr marR="0">
              <a:lnSpc>
                <a:spcPct val="90000"/>
              </a:lnSpc>
              <a:spcBef>
                <a:spcPts val="0"/>
              </a:spcBef>
              <a:spcAft>
                <a:spcPts val="0"/>
              </a:spcAft>
              <a:buFont typeface="Wingdings" panose="05000000000000000000" pitchFamily="2" charset="2"/>
              <a:buChar char="§"/>
            </a:pPr>
            <a:r>
              <a:rPr lang="en-US" sz="2000" dirty="0">
                <a:effectLst/>
                <a:ea typeface="Times New Roman" panose="02020603050405020304" pitchFamily="18" charset="0"/>
              </a:rPr>
              <a:t>A legacy is created only when a person puts his organization into the position to do great things without them</a:t>
            </a:r>
          </a:p>
          <a:p>
            <a:pPr marL="0" marR="0" indent="0">
              <a:lnSpc>
                <a:spcPct val="90000"/>
              </a:lnSpc>
              <a:spcBef>
                <a:spcPts val="0"/>
              </a:spcBef>
              <a:spcAft>
                <a:spcPts val="0"/>
              </a:spcAft>
              <a:buNone/>
            </a:pPr>
            <a:endParaRPr lang="en-US" sz="2000" dirty="0">
              <a:effectLst/>
              <a:ea typeface="Times New Roman" panose="02020603050405020304" pitchFamily="18" charset="0"/>
            </a:endParaRPr>
          </a:p>
          <a:p>
            <a:pPr marL="0" indent="0">
              <a:lnSpc>
                <a:spcPct val="90000"/>
              </a:lnSpc>
              <a:buFont typeface="Arial" panose="020B0604020202020204" pitchFamily="34" charset="0"/>
              <a:buNone/>
            </a:pPr>
            <a:r>
              <a:rPr lang="en-US" sz="2000" b="1" dirty="0"/>
              <a:t>Reflection</a:t>
            </a:r>
          </a:p>
          <a:p>
            <a:pPr marL="781200" lvl="1" indent="-457200">
              <a:lnSpc>
                <a:spcPct val="90000"/>
              </a:lnSpc>
              <a:buFont typeface="+mj-lt"/>
              <a:buAutoNum type="arabicPeriod"/>
            </a:pPr>
            <a:r>
              <a:rPr lang="en-US" sz="2000" dirty="0"/>
              <a:t>Will your lasting value be measured by your succession?</a:t>
            </a:r>
          </a:p>
          <a:p>
            <a:pPr marL="781200" lvl="1" indent="-457200">
              <a:lnSpc>
                <a:spcPct val="90000"/>
              </a:lnSpc>
              <a:buFont typeface="+mj-lt"/>
              <a:buAutoNum type="arabicPeriod"/>
            </a:pPr>
            <a:r>
              <a:rPr lang="en-US" sz="2000" dirty="0"/>
              <a:t>Will you be a legacy?</a:t>
            </a:r>
          </a:p>
          <a:p>
            <a:pPr>
              <a:lnSpc>
                <a:spcPct val="90000"/>
              </a:lnSpc>
            </a:pPr>
            <a:endParaRPr lang="en-US" dirty="0"/>
          </a:p>
        </p:txBody>
      </p:sp>
    </p:spTree>
    <p:extLst>
      <p:ext uri="{BB962C8B-B14F-4D97-AF65-F5344CB8AC3E}">
        <p14:creationId xmlns:p14="http://schemas.microsoft.com/office/powerpoint/2010/main" val="392484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633D9B-97F2-41A1-AC9F-4B750950F0AD}"/>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Laws 1-21 summary</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BF09A08-7A8E-4D33-9A41-F376CD980D33}"/>
              </a:ext>
            </a:extLst>
          </p:cNvPr>
          <p:cNvSpPr>
            <a:spLocks noGrp="1"/>
          </p:cNvSpPr>
          <p:nvPr>
            <p:ph idx="1"/>
          </p:nvPr>
        </p:nvSpPr>
        <p:spPr>
          <a:xfrm>
            <a:off x="581194" y="1896533"/>
            <a:ext cx="6309003" cy="3962266"/>
          </a:xfrm>
        </p:spPr>
        <p:txBody>
          <a:bodyPr>
            <a:normAutofit/>
          </a:bodyPr>
          <a:lstStyle/>
          <a:p>
            <a:pPr marL="0" marR="0">
              <a:spcBef>
                <a:spcPts val="0"/>
              </a:spcBef>
              <a:spcAft>
                <a:spcPts val="0"/>
              </a:spcAft>
            </a:pPr>
            <a:r>
              <a:rPr lang="en-US" dirty="0">
                <a:solidFill>
                  <a:schemeClr val="tx2"/>
                </a:solidFill>
                <a:effectLst/>
                <a:ea typeface="Times New Roman" panose="02020603050405020304" pitchFamily="18" charset="0"/>
              </a:rPr>
              <a:t>Everything rises and falls on leadership</a:t>
            </a:r>
          </a:p>
          <a:p>
            <a:pPr marL="0" marR="0">
              <a:spcBef>
                <a:spcPts val="0"/>
              </a:spcBef>
              <a:spcAft>
                <a:spcPts val="0"/>
              </a:spcAft>
            </a:pPr>
            <a:r>
              <a:rPr lang="en-US" dirty="0">
                <a:solidFill>
                  <a:schemeClr val="tx2"/>
                </a:solidFill>
                <a:effectLst/>
                <a:ea typeface="Times New Roman" panose="02020603050405020304" pitchFamily="18" charset="0"/>
              </a:rPr>
              <a:t>Personnel determine the potential of the organization</a:t>
            </a:r>
          </a:p>
          <a:p>
            <a:pPr marL="0" marR="0">
              <a:spcBef>
                <a:spcPts val="0"/>
              </a:spcBef>
              <a:spcAft>
                <a:spcPts val="0"/>
              </a:spcAft>
            </a:pPr>
            <a:r>
              <a:rPr lang="en-US" dirty="0">
                <a:solidFill>
                  <a:schemeClr val="tx2"/>
                </a:solidFill>
                <a:effectLst/>
                <a:ea typeface="Times New Roman" panose="02020603050405020304" pitchFamily="18" charset="0"/>
              </a:rPr>
              <a:t>Relationships determine the morale of the organization</a:t>
            </a:r>
          </a:p>
          <a:p>
            <a:pPr marL="0" marR="0">
              <a:spcBef>
                <a:spcPts val="0"/>
              </a:spcBef>
              <a:spcAft>
                <a:spcPts val="0"/>
              </a:spcAft>
            </a:pPr>
            <a:r>
              <a:rPr lang="en-US" dirty="0">
                <a:solidFill>
                  <a:schemeClr val="tx2"/>
                </a:solidFill>
                <a:effectLst/>
                <a:ea typeface="Times New Roman" panose="02020603050405020304" pitchFamily="18" charset="0"/>
              </a:rPr>
              <a:t>Structure determines the size of the organization</a:t>
            </a:r>
          </a:p>
          <a:p>
            <a:pPr marL="0" marR="0">
              <a:spcBef>
                <a:spcPts val="0"/>
              </a:spcBef>
              <a:spcAft>
                <a:spcPts val="0"/>
              </a:spcAft>
            </a:pPr>
            <a:r>
              <a:rPr lang="en-US" dirty="0">
                <a:solidFill>
                  <a:schemeClr val="tx2"/>
                </a:solidFill>
                <a:effectLst/>
                <a:ea typeface="Times New Roman" panose="02020603050405020304" pitchFamily="18" charset="0"/>
              </a:rPr>
              <a:t>Vision determines the direction of the organization</a:t>
            </a:r>
          </a:p>
          <a:p>
            <a:pPr marL="0" marR="0">
              <a:spcBef>
                <a:spcPts val="0"/>
              </a:spcBef>
              <a:spcAft>
                <a:spcPts val="0"/>
              </a:spcAft>
            </a:pPr>
            <a:r>
              <a:rPr lang="en-US" dirty="0">
                <a:solidFill>
                  <a:schemeClr val="tx2"/>
                </a:solidFill>
                <a:effectLst/>
                <a:ea typeface="Times New Roman" panose="02020603050405020304" pitchFamily="18" charset="0"/>
              </a:rPr>
              <a:t>Leadership determines the success of the organization</a:t>
            </a:r>
          </a:p>
          <a:p>
            <a:endParaRPr lang="en-US" dirty="0">
              <a:solidFill>
                <a:schemeClr val="tx2"/>
              </a:solidFill>
            </a:endParaRPr>
          </a:p>
        </p:txBody>
      </p:sp>
      <p:pic>
        <p:nvPicPr>
          <p:cNvPr id="5" name="Picture 4" descr="White puzzle with one red piece">
            <a:extLst>
              <a:ext uri="{FF2B5EF4-FFF2-40B4-BE49-F238E27FC236}">
                <a16:creationId xmlns:a16="http://schemas.microsoft.com/office/drawing/2014/main" id="{16D17560-BE56-4F04-9EB6-2B02B9CC2AB1}"/>
              </a:ext>
            </a:extLst>
          </p:cNvPr>
          <p:cNvPicPr>
            <a:picLocks noChangeAspect="1"/>
          </p:cNvPicPr>
          <p:nvPr/>
        </p:nvPicPr>
        <p:blipFill rotWithShape="1">
          <a:blip r:embed="rId3"/>
          <a:srcRect l="31647" r="30043"/>
          <a:stretch/>
        </p:blipFill>
        <p:spPr>
          <a:xfrm>
            <a:off x="7521283" y="10"/>
            <a:ext cx="4670717" cy="6857990"/>
          </a:xfrm>
          <a:prstGeom prst="rect">
            <a:avLst/>
          </a:prstGeom>
        </p:spPr>
      </p:pic>
    </p:spTree>
    <p:extLst>
      <p:ext uri="{BB962C8B-B14F-4D97-AF65-F5344CB8AC3E}">
        <p14:creationId xmlns:p14="http://schemas.microsoft.com/office/powerpoint/2010/main" val="49759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785CE723-52E2-45D1-8932-93A181C08608}"/>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dirty="0">
                <a:solidFill>
                  <a:schemeClr val="tx1"/>
                </a:solidFill>
              </a:rPr>
              <a:t>Thank you</a:t>
            </a:r>
          </a:p>
        </p:txBody>
      </p:sp>
      <p:sp>
        <p:nvSpPr>
          <p:cNvPr id="25" name="Rectangle 2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Graphic 9" descr="Handshake">
            <a:extLst>
              <a:ext uri="{FF2B5EF4-FFF2-40B4-BE49-F238E27FC236}">
                <a16:creationId xmlns:a16="http://schemas.microsoft.com/office/drawing/2014/main" id="{B5483AF6-4716-4884-861B-923EBFE0B0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157" y="647808"/>
            <a:ext cx="5581779" cy="5581779"/>
          </a:xfrm>
          <a:prstGeom prst="rect">
            <a:avLst/>
          </a:prstGeom>
        </p:spPr>
      </p:pic>
    </p:spTree>
    <p:extLst>
      <p:ext uri="{BB962C8B-B14F-4D97-AF65-F5344CB8AC3E}">
        <p14:creationId xmlns:p14="http://schemas.microsoft.com/office/powerpoint/2010/main" val="15301951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B575-AB74-421F-A419-68E205CC1B4A}"/>
              </a:ext>
            </a:extLst>
          </p:cNvPr>
          <p:cNvSpPr>
            <a:spLocks noGrp="1"/>
          </p:cNvSpPr>
          <p:nvPr>
            <p:ph type="title"/>
          </p:nvPr>
        </p:nvSpPr>
        <p:spPr>
          <a:xfrm>
            <a:off x="581191" y="740793"/>
            <a:ext cx="11029616" cy="1188720"/>
          </a:xfrm>
        </p:spPr>
        <p:txBody>
          <a:bodyPr>
            <a:normAutofit/>
          </a:bodyPr>
          <a:lstStyle/>
          <a:p>
            <a:r>
              <a:rPr lang="en-US" sz="2800" dirty="0">
                <a:solidFill>
                  <a:schemeClr val="tx1"/>
                </a:solidFill>
              </a:rPr>
              <a:t>SWASFAA Training &amp; Continuing Education Committee</a:t>
            </a:r>
            <a:endParaRPr lang="en-US" dirty="0">
              <a:solidFill>
                <a:schemeClr val="tx1"/>
              </a:solidFill>
            </a:endParaRPr>
          </a:p>
        </p:txBody>
      </p:sp>
      <p:sp>
        <p:nvSpPr>
          <p:cNvPr id="3" name="Content Placeholder 2">
            <a:extLst>
              <a:ext uri="{FF2B5EF4-FFF2-40B4-BE49-F238E27FC236}">
                <a16:creationId xmlns:a16="http://schemas.microsoft.com/office/drawing/2014/main" id="{1511844C-F298-4A14-8807-6872FC544F8C}"/>
              </a:ext>
            </a:extLst>
          </p:cNvPr>
          <p:cNvSpPr>
            <a:spLocks noGrp="1"/>
          </p:cNvSpPr>
          <p:nvPr>
            <p:ph idx="1"/>
          </p:nvPr>
        </p:nvSpPr>
        <p:spPr/>
        <p:txBody>
          <a:bodyPr>
            <a:normAutofit/>
          </a:bodyPr>
          <a:lstStyle/>
          <a:p>
            <a:pPr marL="0" marR="0" indent="0">
              <a:spcBef>
                <a:spcPts val="0"/>
              </a:spcBef>
              <a:spcAft>
                <a:spcPts val="0"/>
              </a:spcAft>
              <a:buNone/>
            </a:pPr>
            <a:r>
              <a:rPr lang="en-US" sz="2000" i="1" dirty="0">
                <a:effectLst/>
                <a:latin typeface="Calibri" panose="020F0502020204030204" pitchFamily="34" charset="0"/>
                <a:ea typeface="Times New Roman" panose="02020603050405020304" pitchFamily="18" charset="0"/>
              </a:rPr>
              <a:t>Chair:  </a:t>
            </a:r>
            <a:r>
              <a:rPr lang="en-US" sz="2000" dirty="0">
                <a:effectLst/>
                <a:latin typeface="Calibri" panose="020F0502020204030204" pitchFamily="34" charset="0"/>
                <a:ea typeface="Times New Roman" panose="02020603050405020304" pitchFamily="18" charset="0"/>
              </a:rPr>
              <a:t>Shannon Crossland, Texas Tech University</a:t>
            </a:r>
            <a:endParaRPr lang="en-US" sz="2000" dirty="0">
              <a:effectLst/>
              <a:latin typeface="Times New Roman" panose="02020603050405020304" pitchFamily="18" charset="0"/>
              <a:ea typeface="Times New Roman" panose="02020603050405020304" pitchFamily="18" charset="0"/>
            </a:endParaRPr>
          </a:p>
          <a:p>
            <a:pPr marL="598932" lvl="1">
              <a:spcBef>
                <a:spcPts val="0"/>
              </a:spcBef>
              <a:buFont typeface="Wingdings" panose="05000000000000000000" pitchFamily="2" charset="2"/>
              <a:buChar char=""/>
            </a:pPr>
            <a:endParaRPr lang="en-US" sz="2000" i="1" dirty="0">
              <a:effectLst/>
              <a:latin typeface="Calibri" panose="020F0502020204030204" pitchFamily="34" charset="0"/>
              <a:ea typeface="Times New Roman" panose="02020603050405020304" pitchFamily="18" charset="0"/>
            </a:endParaRPr>
          </a:p>
          <a:p>
            <a:pPr marL="598932" lvl="1">
              <a:spcBef>
                <a:spcPts val="0"/>
              </a:spcBef>
              <a:buFont typeface="Wingdings" panose="05000000000000000000" pitchFamily="2" charset="2"/>
              <a:buChar char=""/>
            </a:pPr>
            <a:r>
              <a:rPr lang="en-US" sz="2000" i="1" dirty="0">
                <a:effectLst/>
                <a:latin typeface="Calibri" panose="020F0502020204030204" pitchFamily="34" charset="0"/>
                <a:ea typeface="Times New Roman" panose="02020603050405020304" pitchFamily="18" charset="0"/>
              </a:rPr>
              <a:t>Louisiana Representative:  </a:t>
            </a:r>
            <a:r>
              <a:rPr lang="en-US" sz="2000" dirty="0">
                <a:effectLst/>
                <a:latin typeface="Calibri" panose="020F0502020204030204" pitchFamily="34" charset="0"/>
                <a:ea typeface="Times New Roman" panose="02020603050405020304" pitchFamily="18" charset="0"/>
              </a:rPr>
              <a:t>Ivory Williams, Southern University Shreveport Louisiana</a:t>
            </a:r>
            <a:endParaRPr lang="en-US" sz="2000" dirty="0">
              <a:effectLst/>
              <a:latin typeface="Times New Roman" panose="02020603050405020304" pitchFamily="18" charset="0"/>
              <a:ea typeface="Times New Roman" panose="02020603050405020304" pitchFamily="18" charset="0"/>
            </a:endParaRPr>
          </a:p>
          <a:p>
            <a:pPr marL="598932" lvl="1">
              <a:spcBef>
                <a:spcPts val="0"/>
              </a:spcBef>
              <a:buFont typeface="Wingdings" panose="05000000000000000000" pitchFamily="2" charset="2"/>
              <a:buChar char=""/>
            </a:pPr>
            <a:endParaRPr lang="en-US" sz="2000" i="1" dirty="0">
              <a:effectLst/>
              <a:latin typeface="Calibri" panose="020F0502020204030204" pitchFamily="34" charset="0"/>
              <a:ea typeface="Times New Roman" panose="02020603050405020304" pitchFamily="18" charset="0"/>
            </a:endParaRPr>
          </a:p>
          <a:p>
            <a:pPr marL="598932" lvl="1">
              <a:spcBef>
                <a:spcPts val="0"/>
              </a:spcBef>
              <a:buFont typeface="Wingdings" panose="05000000000000000000" pitchFamily="2" charset="2"/>
              <a:buChar char=""/>
            </a:pPr>
            <a:r>
              <a:rPr lang="en-US" sz="2000" i="1" dirty="0">
                <a:effectLst/>
                <a:latin typeface="Calibri" panose="020F0502020204030204" pitchFamily="34" charset="0"/>
                <a:ea typeface="Times New Roman" panose="02020603050405020304" pitchFamily="18" charset="0"/>
              </a:rPr>
              <a:t>Oklahoma Representative:  </a:t>
            </a:r>
            <a:r>
              <a:rPr lang="en-US" sz="2000" dirty="0">
                <a:effectLst/>
                <a:latin typeface="Calibri" panose="020F0502020204030204" pitchFamily="34" charset="0"/>
                <a:ea typeface="Times New Roman" panose="02020603050405020304" pitchFamily="18" charset="0"/>
              </a:rPr>
              <a:t>Andrew Hammontree, Francis Tuttle Technology Center</a:t>
            </a:r>
            <a:endParaRPr lang="en-US" sz="2000" dirty="0">
              <a:effectLst/>
              <a:latin typeface="Times New Roman" panose="02020603050405020304" pitchFamily="18" charset="0"/>
              <a:ea typeface="Times New Roman" panose="02020603050405020304" pitchFamily="18" charset="0"/>
            </a:endParaRPr>
          </a:p>
          <a:p>
            <a:pPr marL="598932" lvl="1">
              <a:spcBef>
                <a:spcPts val="0"/>
              </a:spcBef>
              <a:buFont typeface="Wingdings" panose="05000000000000000000" pitchFamily="2" charset="2"/>
              <a:buChar char=""/>
            </a:pPr>
            <a:endParaRPr lang="en-US" sz="2000" i="1" dirty="0">
              <a:effectLst/>
              <a:latin typeface="Calibri" panose="020F0502020204030204" pitchFamily="34" charset="0"/>
              <a:ea typeface="Times New Roman" panose="02020603050405020304" pitchFamily="18" charset="0"/>
            </a:endParaRPr>
          </a:p>
          <a:p>
            <a:pPr marL="598932" lvl="1">
              <a:spcBef>
                <a:spcPts val="0"/>
              </a:spcBef>
              <a:buFont typeface="Wingdings" panose="05000000000000000000" pitchFamily="2" charset="2"/>
              <a:buChar char=""/>
            </a:pPr>
            <a:r>
              <a:rPr lang="en-US" sz="2000" i="1" dirty="0">
                <a:effectLst/>
                <a:latin typeface="Calibri" panose="020F0502020204030204" pitchFamily="34" charset="0"/>
                <a:ea typeface="Times New Roman" panose="02020603050405020304" pitchFamily="18" charset="0"/>
              </a:rPr>
              <a:t>Texas Representative:  </a:t>
            </a:r>
            <a:r>
              <a:rPr lang="en-US" sz="2000" dirty="0">
                <a:effectLst/>
                <a:latin typeface="Calibri" panose="020F0502020204030204" pitchFamily="34" charset="0"/>
                <a:ea typeface="Times New Roman" panose="02020603050405020304" pitchFamily="18" charset="0"/>
              </a:rPr>
              <a:t>James Smith, Lone Star College</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7515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6D634C-71C3-4666-BDA6-DAFAA0F8A90C}"/>
              </a:ext>
            </a:extLst>
          </p:cNvPr>
          <p:cNvSpPr>
            <a:spLocks noGrp="1"/>
          </p:cNvSpPr>
          <p:nvPr>
            <p:ph type="title"/>
          </p:nvPr>
        </p:nvSpPr>
        <p:spPr>
          <a:xfrm>
            <a:off x="4241829" y="244956"/>
            <a:ext cx="7368978" cy="1188720"/>
          </a:xfrm>
        </p:spPr>
        <p:txBody>
          <a:bodyPr>
            <a:normAutofit/>
          </a:bodyPr>
          <a:lstStyle/>
          <a:p>
            <a:r>
              <a:rPr lang="en-US" dirty="0"/>
              <a:t>Agenda</a:t>
            </a:r>
          </a:p>
        </p:txBody>
      </p:sp>
      <p:sp>
        <p:nvSpPr>
          <p:cNvPr id="73" name="Rectangle 72">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The 21 Irrefutable Laws of Leadership: Follow Them and People Will Follow  You: John C. Maxwell, Stephen R. Covey: 9780785289357: Amazon.com: Books">
            <a:extLst>
              <a:ext uri="{FF2B5EF4-FFF2-40B4-BE49-F238E27FC236}">
                <a16:creationId xmlns:a16="http://schemas.microsoft.com/office/drawing/2014/main" id="{1C721DB8-6D5E-402F-850A-E87C470D90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192" y="1028840"/>
            <a:ext cx="3194595" cy="48621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22D26B8-90A7-47DE-B590-ECC8484F5099}"/>
              </a:ext>
            </a:extLst>
          </p:cNvPr>
          <p:cNvSpPr>
            <a:spLocks noGrp="1"/>
          </p:cNvSpPr>
          <p:nvPr>
            <p:ph idx="1"/>
          </p:nvPr>
        </p:nvSpPr>
        <p:spPr>
          <a:xfrm>
            <a:off x="4241829" y="1538697"/>
            <a:ext cx="7019005" cy="4862103"/>
          </a:xfrm>
        </p:spPr>
        <p:txBody>
          <a:bodyPr>
            <a:normAutofit/>
          </a:bodyPr>
          <a:lstStyle/>
          <a:p>
            <a:pPr>
              <a:lnSpc>
                <a:spcPct val="100000"/>
              </a:lnSpc>
            </a:pPr>
            <a:r>
              <a:rPr lang="en-US" sz="2000" dirty="0"/>
              <a:t>The Law of the Inner Circle</a:t>
            </a:r>
          </a:p>
          <a:p>
            <a:pPr>
              <a:lnSpc>
                <a:spcPct val="100000"/>
              </a:lnSpc>
            </a:pPr>
            <a:r>
              <a:rPr lang="en-US" sz="2000" dirty="0"/>
              <a:t>The Law of Empowerment</a:t>
            </a:r>
          </a:p>
          <a:p>
            <a:pPr>
              <a:lnSpc>
                <a:spcPct val="100000"/>
              </a:lnSpc>
            </a:pPr>
            <a:r>
              <a:rPr lang="en-US" sz="2000" dirty="0"/>
              <a:t>The Law of Reproduction</a:t>
            </a:r>
          </a:p>
          <a:p>
            <a:pPr>
              <a:lnSpc>
                <a:spcPct val="100000"/>
              </a:lnSpc>
            </a:pPr>
            <a:r>
              <a:rPr lang="en-US" sz="2000" dirty="0"/>
              <a:t>The Law of Buy In</a:t>
            </a:r>
          </a:p>
          <a:p>
            <a:pPr>
              <a:lnSpc>
                <a:spcPct val="100000"/>
              </a:lnSpc>
            </a:pPr>
            <a:r>
              <a:rPr lang="en-US" sz="2000" dirty="0"/>
              <a:t>The Law of Victory</a:t>
            </a:r>
          </a:p>
          <a:p>
            <a:pPr>
              <a:lnSpc>
                <a:spcPct val="100000"/>
              </a:lnSpc>
            </a:pPr>
            <a:r>
              <a:rPr lang="en-US" sz="2000" dirty="0"/>
              <a:t>The Law of the Big Mo</a:t>
            </a:r>
          </a:p>
          <a:p>
            <a:pPr>
              <a:lnSpc>
                <a:spcPct val="100000"/>
              </a:lnSpc>
            </a:pPr>
            <a:r>
              <a:rPr lang="en-US" sz="2000" dirty="0"/>
              <a:t>The Law of Priorities</a:t>
            </a:r>
          </a:p>
          <a:p>
            <a:pPr>
              <a:lnSpc>
                <a:spcPct val="100000"/>
              </a:lnSpc>
            </a:pPr>
            <a:r>
              <a:rPr lang="en-US" sz="2000" dirty="0"/>
              <a:t>The Law of Sacrifice</a:t>
            </a:r>
          </a:p>
          <a:p>
            <a:pPr>
              <a:lnSpc>
                <a:spcPct val="100000"/>
              </a:lnSpc>
            </a:pPr>
            <a:r>
              <a:rPr lang="en-US" sz="2000" dirty="0"/>
              <a:t>The Law of Timing</a:t>
            </a:r>
          </a:p>
          <a:p>
            <a:pPr>
              <a:lnSpc>
                <a:spcPct val="100000"/>
              </a:lnSpc>
            </a:pPr>
            <a:r>
              <a:rPr lang="en-US" sz="2000" dirty="0"/>
              <a:t>The Law of Explosive Growth</a:t>
            </a:r>
          </a:p>
          <a:p>
            <a:pPr>
              <a:lnSpc>
                <a:spcPct val="100000"/>
              </a:lnSpc>
            </a:pPr>
            <a:r>
              <a:rPr lang="en-US" sz="2000" dirty="0"/>
              <a:t>The Law of Legacy</a:t>
            </a:r>
          </a:p>
        </p:txBody>
      </p:sp>
    </p:spTree>
    <p:extLst>
      <p:ext uri="{BB962C8B-B14F-4D97-AF65-F5344CB8AC3E}">
        <p14:creationId xmlns:p14="http://schemas.microsoft.com/office/powerpoint/2010/main" val="196133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351B5E-9679-457D-8FBA-C10A2CC67F76}"/>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The Law of the inner circle</a:t>
            </a:r>
          </a:p>
        </p:txBody>
      </p:sp>
      <p:sp>
        <p:nvSpPr>
          <p:cNvPr id="3" name="Content Placeholder 2">
            <a:extLst>
              <a:ext uri="{FF2B5EF4-FFF2-40B4-BE49-F238E27FC236}">
                <a16:creationId xmlns:a16="http://schemas.microsoft.com/office/drawing/2014/main" id="{672B7174-486C-440E-8E73-F5C20DA81822}"/>
              </a:ext>
            </a:extLst>
          </p:cNvPr>
          <p:cNvSpPr>
            <a:spLocks noGrp="1"/>
          </p:cNvSpPr>
          <p:nvPr>
            <p:ph idx="1"/>
          </p:nvPr>
        </p:nvSpPr>
        <p:spPr>
          <a:xfrm>
            <a:off x="4534935" y="597643"/>
            <a:ext cx="6725899" cy="6086492"/>
          </a:xfrm>
        </p:spPr>
        <p:txBody>
          <a:bodyPr>
            <a:normAutofit/>
          </a:bodyPr>
          <a:lstStyle/>
          <a:p>
            <a:pPr marL="285750" marR="0"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A leader’s potential is determined by those close to them</a:t>
            </a:r>
          </a:p>
          <a:p>
            <a:pPr marL="285750" marR="0"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The value of raising up the right people in your inner circle:</a:t>
            </a:r>
          </a:p>
          <a:p>
            <a:pPr marL="742950" marR="0" lvl="1"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Potential – those who raise morale in the organization</a:t>
            </a:r>
          </a:p>
          <a:p>
            <a:pPr marL="742950" marR="0" lvl="1"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Personal – those who raise up the leader – people who help you improve</a:t>
            </a:r>
          </a:p>
          <a:p>
            <a:pPr marL="742950" marR="0" lvl="1"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Positive – those who raise morale in the organization</a:t>
            </a:r>
          </a:p>
          <a:p>
            <a:pPr marL="742950" marR="0" lvl="1"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Production – those who raise up others</a:t>
            </a:r>
          </a:p>
          <a:p>
            <a:pPr marL="742950" marR="0" lvl="1"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Proven – those who raise up people who raise up other people</a:t>
            </a:r>
          </a:p>
          <a:p>
            <a:pPr marL="285750" marR="0" indent="-285750">
              <a:spcBef>
                <a:spcPts val="0"/>
              </a:spcBef>
              <a:spcAft>
                <a:spcPts val="0"/>
              </a:spcAft>
              <a:buFont typeface="Wingdings" panose="05000000000000000000" pitchFamily="2" charset="2"/>
              <a:buChar char="§"/>
            </a:pPr>
            <a:r>
              <a:rPr lang="en-US" sz="2000" dirty="0">
                <a:effectLst/>
                <a:ea typeface="Times New Roman" panose="02020603050405020304" pitchFamily="18" charset="0"/>
              </a:rPr>
              <a:t>Success comes not from what you know, but from who you know and how you present yourself to each of those people.</a:t>
            </a:r>
          </a:p>
          <a:p>
            <a:pPr marL="171450" indent="-171450">
              <a:buFont typeface="Wingdings" panose="05000000000000000000" pitchFamily="2" charset="2"/>
              <a:buChar char="§"/>
            </a:pPr>
            <a:endParaRPr lang="en-US" dirty="0"/>
          </a:p>
          <a:p>
            <a:pPr marL="0" indent="0">
              <a:buNone/>
            </a:pPr>
            <a:r>
              <a:rPr lang="en-US" b="1" dirty="0"/>
              <a:t>Reflection</a:t>
            </a:r>
            <a:endParaRPr lang="en-US" sz="2000" b="1" dirty="0"/>
          </a:p>
          <a:p>
            <a:pPr marL="552600" lvl="1" indent="-228600">
              <a:buFont typeface="+mj-lt"/>
              <a:buAutoNum type="arabicPeriod"/>
            </a:pPr>
            <a:r>
              <a:rPr lang="en-US" sz="2000" dirty="0"/>
              <a:t>Do you have the right staff in your inner circle?</a:t>
            </a:r>
          </a:p>
          <a:p>
            <a:pPr marL="552600" lvl="1" indent="-228600">
              <a:buFont typeface="+mj-lt"/>
              <a:buAutoNum type="arabicPeriod"/>
            </a:pPr>
            <a:r>
              <a:rPr lang="en-US" sz="2000" dirty="0"/>
              <a:t>Does your inner circle have value?</a:t>
            </a:r>
          </a:p>
          <a:p>
            <a:pPr>
              <a:spcBef>
                <a:spcPts val="0"/>
              </a:spcBef>
            </a:pPr>
            <a:endParaRPr lang="en-US" dirty="0"/>
          </a:p>
        </p:txBody>
      </p:sp>
    </p:spTree>
    <p:extLst>
      <p:ext uri="{BB962C8B-B14F-4D97-AF65-F5344CB8AC3E}">
        <p14:creationId xmlns:p14="http://schemas.microsoft.com/office/powerpoint/2010/main" val="5091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2D7039-EE0B-4441-84E6-CFA831ADC2AF}"/>
              </a:ext>
            </a:extLst>
          </p:cNvPr>
          <p:cNvSpPr>
            <a:spLocks noGrp="1"/>
          </p:cNvSpPr>
          <p:nvPr>
            <p:ph type="title"/>
          </p:nvPr>
        </p:nvSpPr>
        <p:spPr>
          <a:xfrm>
            <a:off x="746228" y="1037967"/>
            <a:ext cx="3054091" cy="4709131"/>
          </a:xfrm>
        </p:spPr>
        <p:txBody>
          <a:bodyPr vert="horz" lIns="91440" tIns="45720" rIns="91440" bIns="45720" rtlCol="0" anchor="ctr">
            <a:normAutofit/>
          </a:bodyPr>
          <a:lstStyle/>
          <a:p>
            <a:r>
              <a:rPr lang="en-US" b="0" kern="1200" cap="all" dirty="0">
                <a:solidFill>
                  <a:schemeClr val="bg1">
                    <a:lumMod val="85000"/>
                    <a:lumOff val="15000"/>
                  </a:schemeClr>
                </a:solidFill>
                <a:latin typeface="+mj-lt"/>
                <a:ea typeface="+mj-ea"/>
                <a:cs typeface="+mj-cs"/>
              </a:rPr>
              <a:t>The law of empowerment</a:t>
            </a:r>
          </a:p>
        </p:txBody>
      </p:sp>
      <p:sp>
        <p:nvSpPr>
          <p:cNvPr id="28" name="Rectangle 27">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 name="TextBox 10">
            <a:extLst>
              <a:ext uri="{FF2B5EF4-FFF2-40B4-BE49-F238E27FC236}">
                <a16:creationId xmlns:a16="http://schemas.microsoft.com/office/drawing/2014/main" id="{7AE23773-7149-4B41-AE3C-A19960B24A6C}"/>
              </a:ext>
            </a:extLst>
          </p:cNvPr>
          <p:cNvGraphicFramePr/>
          <p:nvPr>
            <p:extLst>
              <p:ext uri="{D42A27DB-BD31-4B8C-83A1-F6EECF244321}">
                <p14:modId xmlns:p14="http://schemas.microsoft.com/office/powerpoint/2010/main" val="12640424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3744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B00E6C-C030-44F1-9204-DEF5F8BD6CF5}"/>
              </a:ext>
            </a:extLst>
          </p:cNvPr>
          <p:cNvSpPr>
            <a:spLocks noGrp="1"/>
          </p:cNvSpPr>
          <p:nvPr>
            <p:ph type="title"/>
          </p:nvPr>
        </p:nvSpPr>
        <p:spPr>
          <a:xfrm>
            <a:off x="581192" y="1507414"/>
            <a:ext cx="5120255" cy="3903332"/>
          </a:xfrm>
        </p:spPr>
        <p:txBody>
          <a:bodyPr anchor="t">
            <a:normAutofit/>
          </a:bodyPr>
          <a:lstStyle/>
          <a:p>
            <a:r>
              <a:rPr lang="en-US" sz="4000" dirty="0">
                <a:solidFill>
                  <a:schemeClr val="tx1">
                    <a:lumMod val="85000"/>
                    <a:lumOff val="15000"/>
                  </a:schemeClr>
                </a:solidFill>
              </a:rPr>
              <a:t>The law of Reproduction</a:t>
            </a:r>
          </a:p>
        </p:txBody>
      </p:sp>
      <p:sp>
        <p:nvSpPr>
          <p:cNvPr id="18" name="Rectangle 17">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70966C0-D0A7-4AA2-8378-170DE8C14760}"/>
              </a:ext>
            </a:extLst>
          </p:cNvPr>
          <p:cNvSpPr>
            <a:spLocks noGrp="1"/>
          </p:cNvSpPr>
          <p:nvPr>
            <p:ph idx="1"/>
          </p:nvPr>
        </p:nvSpPr>
        <p:spPr>
          <a:xfrm>
            <a:off x="6441743" y="1507415"/>
            <a:ext cx="4819091" cy="3903331"/>
          </a:xfrm>
          <a:ln w="57150">
            <a:noFill/>
          </a:ln>
        </p:spPr>
        <p:txBody>
          <a:bodyPr anchor="t">
            <a:normAutofit/>
          </a:bodyPr>
          <a:lstStyle/>
          <a:p>
            <a:pPr marR="0">
              <a:lnSpc>
                <a:spcPct val="90000"/>
              </a:lnSpc>
              <a:spcBef>
                <a:spcPts val="0"/>
              </a:spcBef>
              <a:spcAft>
                <a:spcPts val="0"/>
              </a:spcAft>
              <a:buFont typeface="Wingdings" panose="05000000000000000000" pitchFamily="2" charset="2"/>
              <a:buChar char="§"/>
            </a:pPr>
            <a:r>
              <a:rPr lang="en-US" dirty="0">
                <a:effectLst/>
                <a:ea typeface="Times New Roman" panose="02020603050405020304" pitchFamily="18" charset="0"/>
              </a:rPr>
              <a:t>It takes a leader to raise up a leader</a:t>
            </a:r>
          </a:p>
          <a:p>
            <a:pPr marR="0">
              <a:lnSpc>
                <a:spcPct val="90000"/>
              </a:lnSpc>
              <a:spcBef>
                <a:spcPts val="0"/>
              </a:spcBef>
              <a:spcAft>
                <a:spcPts val="0"/>
              </a:spcAft>
              <a:buFont typeface="Wingdings" panose="05000000000000000000" pitchFamily="2" charset="2"/>
              <a:buChar char="§"/>
            </a:pPr>
            <a:r>
              <a:rPr lang="en-US" dirty="0">
                <a:effectLst/>
                <a:ea typeface="Times New Roman" panose="02020603050405020304" pitchFamily="18" charset="0"/>
              </a:rPr>
              <a:t>We teach what we know, we reproduce what we are</a:t>
            </a:r>
          </a:p>
          <a:p>
            <a:pPr marR="0">
              <a:lnSpc>
                <a:spcPct val="90000"/>
              </a:lnSpc>
              <a:spcBef>
                <a:spcPts val="0"/>
              </a:spcBef>
              <a:spcAft>
                <a:spcPts val="0"/>
              </a:spcAft>
              <a:buFont typeface="Wingdings" panose="05000000000000000000" pitchFamily="2" charset="2"/>
              <a:buChar char="§"/>
            </a:pPr>
            <a:r>
              <a:rPr lang="en-US" dirty="0">
                <a:effectLst/>
                <a:ea typeface="Times New Roman" panose="02020603050405020304" pitchFamily="18" charset="0"/>
              </a:rPr>
              <a:t>Spend time with leaders</a:t>
            </a:r>
          </a:p>
          <a:p>
            <a:pPr marR="0">
              <a:lnSpc>
                <a:spcPct val="90000"/>
              </a:lnSpc>
              <a:spcBef>
                <a:spcPts val="0"/>
              </a:spcBef>
              <a:spcAft>
                <a:spcPts val="0"/>
              </a:spcAft>
              <a:buFont typeface="Wingdings" panose="05000000000000000000" pitchFamily="2" charset="2"/>
              <a:buChar char="§"/>
            </a:pPr>
            <a:r>
              <a:rPr lang="en-US" dirty="0">
                <a:effectLst/>
                <a:ea typeface="Times New Roman" panose="02020603050405020304" pitchFamily="18" charset="0"/>
              </a:rPr>
              <a:t>Leaders who develop leaders:</a:t>
            </a:r>
          </a:p>
          <a:p>
            <a:pPr marL="800100" marR="0" lvl="1" indent="-342900">
              <a:lnSpc>
                <a:spcPct val="90000"/>
              </a:lnSpc>
              <a:spcBef>
                <a:spcPts val="0"/>
              </a:spcBef>
              <a:spcAft>
                <a:spcPts val="0"/>
              </a:spcAft>
              <a:buFont typeface="Wingdings" panose="05000000000000000000" pitchFamily="2" charset="2"/>
              <a:buChar char="§"/>
            </a:pPr>
            <a:r>
              <a:rPr lang="en-US" sz="1700" dirty="0">
                <a:effectLst/>
                <a:ea typeface="Times New Roman" panose="02020603050405020304" pitchFamily="18" charset="0"/>
              </a:rPr>
              <a:t>See the big picture.</a:t>
            </a:r>
          </a:p>
          <a:p>
            <a:pPr marL="800100" marR="0" lvl="1" indent="-342900">
              <a:lnSpc>
                <a:spcPct val="90000"/>
              </a:lnSpc>
              <a:spcBef>
                <a:spcPts val="0"/>
              </a:spcBef>
              <a:spcAft>
                <a:spcPts val="0"/>
              </a:spcAft>
              <a:buFont typeface="Wingdings" panose="05000000000000000000" pitchFamily="2" charset="2"/>
              <a:buChar char="§"/>
            </a:pPr>
            <a:r>
              <a:rPr lang="en-US" sz="1700" dirty="0">
                <a:effectLst/>
                <a:ea typeface="Times New Roman" panose="02020603050405020304" pitchFamily="18" charset="0"/>
              </a:rPr>
              <a:t>Attract potential leaders.</a:t>
            </a:r>
          </a:p>
          <a:p>
            <a:pPr marL="800100" marR="0" lvl="1" indent="-342900">
              <a:lnSpc>
                <a:spcPct val="90000"/>
              </a:lnSpc>
              <a:spcBef>
                <a:spcPts val="0"/>
              </a:spcBef>
              <a:spcAft>
                <a:spcPts val="0"/>
              </a:spcAft>
              <a:buFont typeface="Wingdings" panose="05000000000000000000" pitchFamily="2" charset="2"/>
              <a:buChar char="§"/>
            </a:pPr>
            <a:r>
              <a:rPr lang="en-US" sz="1700" dirty="0">
                <a:effectLst/>
                <a:ea typeface="Times New Roman" panose="02020603050405020304" pitchFamily="18" charset="0"/>
              </a:rPr>
              <a:t>Create an environment when leadership is valued and taught.</a:t>
            </a:r>
          </a:p>
          <a:p>
            <a:pPr>
              <a:lnSpc>
                <a:spcPct val="90000"/>
              </a:lnSpc>
              <a:buFont typeface="Wingdings" panose="05000000000000000000" pitchFamily="2" charset="2"/>
              <a:buChar char="§"/>
            </a:pPr>
            <a:endParaRPr lang="en-US" dirty="0"/>
          </a:p>
          <a:p>
            <a:pPr marL="0" indent="0">
              <a:lnSpc>
                <a:spcPct val="90000"/>
              </a:lnSpc>
              <a:buNone/>
            </a:pPr>
            <a:r>
              <a:rPr lang="en-US" b="1" dirty="0"/>
              <a:t>Reflection</a:t>
            </a:r>
          </a:p>
          <a:p>
            <a:pPr marL="781200" lvl="1" indent="-457200">
              <a:lnSpc>
                <a:spcPct val="90000"/>
              </a:lnSpc>
              <a:buFont typeface="+mj-lt"/>
              <a:buAutoNum type="arabicPeriod"/>
            </a:pPr>
            <a:r>
              <a:rPr lang="en-US" dirty="0"/>
              <a:t>Think of leaders you spend time with.</a:t>
            </a:r>
          </a:p>
          <a:p>
            <a:pPr marL="781200" lvl="1" indent="-457200">
              <a:lnSpc>
                <a:spcPct val="90000"/>
              </a:lnSpc>
              <a:buFont typeface="+mj-lt"/>
              <a:buAutoNum type="arabicPeriod"/>
            </a:pPr>
            <a:r>
              <a:rPr lang="en-US" dirty="0"/>
              <a:t>What values have you learned from them?</a:t>
            </a:r>
          </a:p>
          <a:p>
            <a:pPr>
              <a:lnSpc>
                <a:spcPct val="90000"/>
              </a:lnSpc>
            </a:pPr>
            <a:endParaRPr lang="en-US" dirty="0"/>
          </a:p>
        </p:txBody>
      </p:sp>
      <p:sp>
        <p:nvSpPr>
          <p:cNvPr id="22" name="Rectangle 21">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548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0A92B0-36FA-43BD-9D5A-0C654B4A62B0}"/>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The law of Buy in</a:t>
            </a:r>
          </a:p>
        </p:txBody>
      </p:sp>
      <p:sp>
        <p:nvSpPr>
          <p:cNvPr id="28" name="Rectangle 2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A6B8446-5A61-4479-9827-57DF1303CAFD}"/>
              </a:ext>
            </a:extLst>
          </p:cNvPr>
          <p:cNvSpPr>
            <a:spLocks noGrp="1"/>
          </p:cNvSpPr>
          <p:nvPr>
            <p:ph idx="1"/>
          </p:nvPr>
        </p:nvSpPr>
        <p:spPr>
          <a:xfrm>
            <a:off x="581194" y="1896533"/>
            <a:ext cx="6309003" cy="3962266"/>
          </a:xfrm>
        </p:spPr>
        <p:txBody>
          <a:bodyPr>
            <a:normAutofit/>
          </a:bodyPr>
          <a:lstStyle/>
          <a:p>
            <a:pPr marR="0">
              <a:spcBef>
                <a:spcPts val="0"/>
              </a:spcBef>
              <a:spcAft>
                <a:spcPts val="0"/>
              </a:spcAft>
              <a:buFont typeface="Wingdings" panose="05000000000000000000" pitchFamily="2" charset="2"/>
              <a:buChar char="§"/>
            </a:pPr>
            <a:r>
              <a:rPr lang="en-US" dirty="0">
                <a:solidFill>
                  <a:schemeClr val="tx2"/>
                </a:solidFill>
                <a:effectLst/>
                <a:ea typeface="Times New Roman" panose="02020603050405020304" pitchFamily="18" charset="0"/>
              </a:rPr>
              <a:t>People buy into the leader, then the vision</a:t>
            </a:r>
          </a:p>
          <a:p>
            <a:pPr marR="0">
              <a:spcBef>
                <a:spcPts val="0"/>
              </a:spcBef>
              <a:spcAft>
                <a:spcPts val="0"/>
              </a:spcAft>
              <a:buFont typeface="Wingdings" panose="05000000000000000000" pitchFamily="2" charset="2"/>
              <a:buChar char="§"/>
            </a:pPr>
            <a:r>
              <a:rPr lang="en-US" dirty="0">
                <a:solidFill>
                  <a:schemeClr val="tx2"/>
                </a:solidFill>
                <a:effectLst/>
                <a:ea typeface="Times New Roman" panose="02020603050405020304" pitchFamily="18" charset="0"/>
              </a:rPr>
              <a:t>The leader finds the dream, then the people</a:t>
            </a:r>
          </a:p>
          <a:p>
            <a:pPr marR="0">
              <a:spcBef>
                <a:spcPts val="0"/>
              </a:spcBef>
              <a:spcAft>
                <a:spcPts val="0"/>
              </a:spcAft>
              <a:buFont typeface="Wingdings" panose="05000000000000000000" pitchFamily="2" charset="2"/>
              <a:buChar char="§"/>
            </a:pPr>
            <a:r>
              <a:rPr lang="en-US" dirty="0">
                <a:solidFill>
                  <a:schemeClr val="tx2"/>
                </a:solidFill>
                <a:effectLst/>
                <a:ea typeface="Times New Roman" panose="02020603050405020304" pitchFamily="18" charset="0"/>
              </a:rPr>
              <a:t>The people find the leader and then the dream</a:t>
            </a:r>
          </a:p>
          <a:p>
            <a:pPr marR="0">
              <a:spcBef>
                <a:spcPts val="0"/>
              </a:spcBef>
              <a:spcAft>
                <a:spcPts val="0"/>
              </a:spcAft>
              <a:buFont typeface="Wingdings" panose="05000000000000000000" pitchFamily="2" charset="2"/>
              <a:buChar char="§"/>
            </a:pPr>
            <a:r>
              <a:rPr lang="en-US" dirty="0">
                <a:solidFill>
                  <a:schemeClr val="tx2"/>
                </a:solidFill>
                <a:effectLst/>
                <a:ea typeface="Times New Roman" panose="02020603050405020304" pitchFamily="18" charset="0"/>
              </a:rPr>
              <a:t>Your success is measured by your ability to take the people where they need to go</a:t>
            </a:r>
          </a:p>
          <a:p>
            <a:pPr marL="0" marR="0">
              <a:spcBef>
                <a:spcPts val="0"/>
              </a:spcBef>
              <a:spcAft>
                <a:spcPts val="0"/>
              </a:spcAft>
            </a:pPr>
            <a:endParaRPr lang="en-US" dirty="0">
              <a:solidFill>
                <a:schemeClr val="tx2"/>
              </a:solidFill>
              <a:effectLst/>
              <a:ea typeface="Times New Roman" panose="02020603050405020304" pitchFamily="18" charset="0"/>
            </a:endParaRPr>
          </a:p>
          <a:p>
            <a:pPr marL="0" marR="0" indent="0">
              <a:spcBef>
                <a:spcPts val="0"/>
              </a:spcBef>
              <a:spcAft>
                <a:spcPts val="0"/>
              </a:spcAft>
              <a:buNone/>
            </a:pPr>
            <a:r>
              <a:rPr lang="en-US" b="1" dirty="0">
                <a:solidFill>
                  <a:schemeClr val="tx2"/>
                </a:solidFill>
                <a:effectLst/>
                <a:ea typeface="Times New Roman" panose="02020603050405020304" pitchFamily="18" charset="0"/>
              </a:rPr>
              <a:t>Reflection</a:t>
            </a:r>
          </a:p>
          <a:p>
            <a:pPr marL="666900" lvl="1" indent="-342900">
              <a:spcBef>
                <a:spcPts val="0"/>
              </a:spcBef>
              <a:spcAft>
                <a:spcPts val="0"/>
              </a:spcAft>
              <a:buFont typeface="+mj-lt"/>
              <a:buAutoNum type="arabicPeriod"/>
            </a:pPr>
            <a:r>
              <a:rPr lang="en-US" dirty="0">
                <a:solidFill>
                  <a:schemeClr val="tx2"/>
                </a:solidFill>
                <a:effectLst/>
                <a:ea typeface="Times New Roman" panose="02020603050405020304" pitchFamily="18" charset="0"/>
              </a:rPr>
              <a:t>What is your worthwhile cause?</a:t>
            </a:r>
          </a:p>
          <a:p>
            <a:pPr marL="666900" lvl="1" indent="-342900">
              <a:spcBef>
                <a:spcPts val="0"/>
              </a:spcBef>
              <a:spcAft>
                <a:spcPts val="0"/>
              </a:spcAft>
              <a:buFont typeface="+mj-lt"/>
              <a:buAutoNum type="arabicPeriod"/>
            </a:pPr>
            <a:r>
              <a:rPr lang="en-US" dirty="0">
                <a:solidFill>
                  <a:schemeClr val="tx2"/>
                </a:solidFill>
                <a:effectLst/>
                <a:ea typeface="Times New Roman" panose="02020603050405020304" pitchFamily="18" charset="0"/>
              </a:rPr>
              <a:t>Are you taking your staff when they need to go?</a:t>
            </a:r>
          </a:p>
          <a:p>
            <a:endParaRPr lang="en-US" dirty="0">
              <a:solidFill>
                <a:schemeClr val="tx2"/>
              </a:solidFill>
            </a:endParaRPr>
          </a:p>
        </p:txBody>
      </p:sp>
      <p:pic>
        <p:nvPicPr>
          <p:cNvPr id="22" name="Picture 21" descr="One orange paper boat leading a group of white paper boats">
            <a:extLst>
              <a:ext uri="{FF2B5EF4-FFF2-40B4-BE49-F238E27FC236}">
                <a16:creationId xmlns:a16="http://schemas.microsoft.com/office/drawing/2014/main" id="{A7F04F98-8DF1-424B-9037-E59045658322}"/>
              </a:ext>
            </a:extLst>
          </p:cNvPr>
          <p:cNvPicPr>
            <a:picLocks noChangeAspect="1"/>
          </p:cNvPicPr>
          <p:nvPr/>
        </p:nvPicPr>
        <p:blipFill rotWithShape="1">
          <a:blip r:embed="rId3"/>
          <a:srcRect l="14156" r="40382" b="-1"/>
          <a:stretch/>
        </p:blipFill>
        <p:spPr>
          <a:xfrm>
            <a:off x="7521283" y="10"/>
            <a:ext cx="4670717" cy="6857990"/>
          </a:xfrm>
          <a:prstGeom prst="rect">
            <a:avLst/>
          </a:prstGeom>
        </p:spPr>
      </p:pic>
    </p:spTree>
    <p:extLst>
      <p:ext uri="{BB962C8B-B14F-4D97-AF65-F5344CB8AC3E}">
        <p14:creationId xmlns:p14="http://schemas.microsoft.com/office/powerpoint/2010/main" val="273995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4A55C0-7BC6-4296-B5E6-2CC2F00443BC}"/>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The law of victory</a:t>
            </a:r>
          </a:p>
        </p:txBody>
      </p:sp>
      <p:sp>
        <p:nvSpPr>
          <p:cNvPr id="14"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105759C-5A3A-41A8-AE21-71553CA8CEA1}"/>
              </a:ext>
            </a:extLst>
          </p:cNvPr>
          <p:cNvSpPr>
            <a:spLocks noGrp="1"/>
          </p:cNvSpPr>
          <p:nvPr>
            <p:ph idx="1"/>
          </p:nvPr>
        </p:nvSpPr>
        <p:spPr>
          <a:xfrm>
            <a:off x="581194" y="1896533"/>
            <a:ext cx="6309003" cy="3962266"/>
          </a:xfrm>
        </p:spPr>
        <p:txBody>
          <a:bodyPr>
            <a:normAutofit lnSpcReduction="10000"/>
          </a:bodyPr>
          <a:lstStyle/>
          <a:p>
            <a:pPr marR="0">
              <a:spcBef>
                <a:spcPts val="0"/>
              </a:spcBef>
              <a:spcAft>
                <a:spcPts val="0"/>
              </a:spcAft>
              <a:buFont typeface="Wingdings" panose="05000000000000000000" pitchFamily="2" charset="2"/>
              <a:buChar char="§"/>
            </a:pPr>
            <a:r>
              <a:rPr lang="en-US" sz="2200" dirty="0">
                <a:effectLst/>
                <a:ea typeface="Times New Roman" panose="02020603050405020304" pitchFamily="18" charset="0"/>
              </a:rPr>
              <a:t>Leaders find a way for their team to win</a:t>
            </a:r>
          </a:p>
          <a:p>
            <a:pPr marR="0">
              <a:spcBef>
                <a:spcPts val="0"/>
              </a:spcBef>
              <a:spcAft>
                <a:spcPts val="0"/>
              </a:spcAft>
              <a:buFont typeface="Wingdings" panose="05000000000000000000" pitchFamily="2" charset="2"/>
              <a:buChar char="§"/>
            </a:pPr>
            <a:r>
              <a:rPr lang="en-US" sz="2200" dirty="0">
                <a:effectLst/>
                <a:ea typeface="Times New Roman" panose="02020603050405020304" pitchFamily="18" charset="0"/>
              </a:rPr>
              <a:t>Crisis brings out the best and worst and leaders.</a:t>
            </a:r>
          </a:p>
          <a:p>
            <a:pPr marR="0">
              <a:spcBef>
                <a:spcPts val="0"/>
              </a:spcBef>
              <a:spcAft>
                <a:spcPts val="0"/>
              </a:spcAft>
              <a:buFont typeface="Wingdings" panose="05000000000000000000" pitchFamily="2" charset="2"/>
              <a:buChar char="§"/>
            </a:pPr>
            <a:r>
              <a:rPr lang="en-US" sz="2200" dirty="0">
                <a:effectLst/>
                <a:ea typeface="Times New Roman" panose="02020603050405020304" pitchFamily="18" charset="0"/>
              </a:rPr>
              <a:t>Three components of victory:</a:t>
            </a:r>
          </a:p>
          <a:p>
            <a:pPr marR="0">
              <a:spcBef>
                <a:spcPts val="0"/>
              </a:spcBef>
              <a:spcAft>
                <a:spcPts val="0"/>
              </a:spcAft>
              <a:buFont typeface="Wingdings" panose="05000000000000000000" pitchFamily="2" charset="2"/>
              <a:buChar char="§"/>
            </a:pPr>
            <a:r>
              <a:rPr lang="en-US" sz="2200" dirty="0">
                <a:effectLst/>
                <a:ea typeface="Times New Roman" panose="02020603050405020304" pitchFamily="18" charset="0"/>
              </a:rPr>
              <a:t>Unity of vision</a:t>
            </a:r>
          </a:p>
          <a:p>
            <a:pPr marR="0">
              <a:spcBef>
                <a:spcPts val="0"/>
              </a:spcBef>
              <a:spcAft>
                <a:spcPts val="0"/>
              </a:spcAft>
              <a:buFont typeface="Wingdings" panose="05000000000000000000" pitchFamily="2" charset="2"/>
              <a:buChar char="§"/>
            </a:pPr>
            <a:r>
              <a:rPr lang="en-US" sz="2200" dirty="0">
                <a:effectLst/>
                <a:ea typeface="Times New Roman" panose="02020603050405020304" pitchFamily="18" charset="0"/>
              </a:rPr>
              <a:t>Diversity of skills</a:t>
            </a:r>
          </a:p>
          <a:p>
            <a:pPr marR="0">
              <a:spcBef>
                <a:spcPts val="0"/>
              </a:spcBef>
              <a:spcAft>
                <a:spcPts val="0"/>
              </a:spcAft>
              <a:buFont typeface="Wingdings" panose="05000000000000000000" pitchFamily="2" charset="2"/>
              <a:buChar char="§"/>
            </a:pPr>
            <a:r>
              <a:rPr lang="en-US" sz="2200" dirty="0">
                <a:effectLst/>
                <a:ea typeface="Times New Roman" panose="02020603050405020304" pitchFamily="18" charset="0"/>
              </a:rPr>
              <a:t>A leader dedicated to victory and raising players to their potential</a:t>
            </a:r>
          </a:p>
          <a:p>
            <a:pPr marL="285750" marR="0" indent="-285750">
              <a:spcBef>
                <a:spcPts val="0"/>
              </a:spcBef>
              <a:spcAft>
                <a:spcPts val="0"/>
              </a:spcAft>
              <a:buFont typeface="Arial" panose="020B0604020202020204" pitchFamily="34" charset="0"/>
              <a:buChar char="•"/>
            </a:pPr>
            <a:endParaRPr lang="en-US" sz="2200" dirty="0">
              <a:effectLst/>
              <a:ea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2200" b="1" dirty="0">
                <a:effectLst/>
                <a:ea typeface="Times New Roman" panose="02020603050405020304" pitchFamily="18" charset="0"/>
              </a:rPr>
              <a:t>Reflection</a:t>
            </a:r>
          </a:p>
          <a:p>
            <a:pPr marL="666900" lvl="1" indent="-342900">
              <a:spcBef>
                <a:spcPts val="0"/>
              </a:spcBef>
              <a:spcAft>
                <a:spcPts val="0"/>
              </a:spcAft>
              <a:buFont typeface="+mj-lt"/>
              <a:buAutoNum type="arabicPeriod"/>
            </a:pPr>
            <a:r>
              <a:rPr lang="en-US" sz="1900" dirty="0">
                <a:effectLst/>
                <a:ea typeface="Times New Roman" panose="02020603050405020304" pitchFamily="18" charset="0"/>
              </a:rPr>
              <a:t>How do you handle crisis?</a:t>
            </a:r>
          </a:p>
          <a:p>
            <a:pPr marL="666900" lvl="1" indent="-342900">
              <a:spcBef>
                <a:spcPts val="0"/>
              </a:spcBef>
              <a:spcAft>
                <a:spcPts val="0"/>
              </a:spcAft>
              <a:buFont typeface="+mj-lt"/>
              <a:buAutoNum type="arabicPeriod"/>
            </a:pPr>
            <a:r>
              <a:rPr lang="en-US" sz="1900" dirty="0">
                <a:effectLst/>
                <a:ea typeface="Times New Roman" panose="02020603050405020304" pitchFamily="18" charset="0"/>
              </a:rPr>
              <a:t>What steps do you take to ensure your team wins?</a:t>
            </a:r>
          </a:p>
          <a:p>
            <a:pPr>
              <a:lnSpc>
                <a:spcPct val="90000"/>
              </a:lnSpc>
            </a:pPr>
            <a:endParaRPr lang="en-US" sz="1100" dirty="0">
              <a:solidFill>
                <a:schemeClr val="tx2"/>
              </a:solidFill>
            </a:endParaRPr>
          </a:p>
        </p:txBody>
      </p:sp>
      <p:pic>
        <p:nvPicPr>
          <p:cNvPr id="5" name="Picture 4" descr="One in a crowd">
            <a:extLst>
              <a:ext uri="{FF2B5EF4-FFF2-40B4-BE49-F238E27FC236}">
                <a16:creationId xmlns:a16="http://schemas.microsoft.com/office/drawing/2014/main" id="{5E2B89CF-C3B2-4B02-BD64-438FAE3513D6}"/>
              </a:ext>
            </a:extLst>
          </p:cNvPr>
          <p:cNvPicPr>
            <a:picLocks noChangeAspect="1"/>
          </p:cNvPicPr>
          <p:nvPr/>
        </p:nvPicPr>
        <p:blipFill rotWithShape="1">
          <a:blip r:embed="rId3"/>
          <a:srcRect l="28555" r="20365"/>
          <a:stretch/>
        </p:blipFill>
        <p:spPr>
          <a:xfrm>
            <a:off x="7521283" y="10"/>
            <a:ext cx="4670717" cy="6857990"/>
          </a:xfrm>
          <a:prstGeom prst="rect">
            <a:avLst/>
          </a:prstGeom>
        </p:spPr>
      </p:pic>
    </p:spTree>
    <p:extLst>
      <p:ext uri="{BB962C8B-B14F-4D97-AF65-F5344CB8AC3E}">
        <p14:creationId xmlns:p14="http://schemas.microsoft.com/office/powerpoint/2010/main" val="185402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09800-B11E-4637-AC01-4EB974F44F20}"/>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The law of the big </a:t>
            </a:r>
            <a:r>
              <a:rPr lang="en-US">
                <a:solidFill>
                  <a:schemeClr val="tx2"/>
                </a:solidFill>
              </a:rPr>
              <a:t>mo</a:t>
            </a:r>
            <a:endParaRPr lang="en-US" dirty="0">
              <a:solidFill>
                <a:schemeClr val="tx2"/>
              </a:solidFill>
            </a:endParaRP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7373BBB-F8F8-4F4D-A944-5E7E00481A1E}"/>
              </a:ext>
            </a:extLst>
          </p:cNvPr>
          <p:cNvSpPr>
            <a:spLocks noGrp="1"/>
          </p:cNvSpPr>
          <p:nvPr>
            <p:ph idx="1"/>
          </p:nvPr>
        </p:nvSpPr>
        <p:spPr>
          <a:xfrm>
            <a:off x="581194" y="1896533"/>
            <a:ext cx="6309003" cy="3962266"/>
          </a:xfrm>
        </p:spPr>
        <p:txBody>
          <a:bodyPr>
            <a:normAutofit/>
          </a:bodyPr>
          <a:lstStyle/>
          <a:p>
            <a:pPr marR="0">
              <a:spcBef>
                <a:spcPts val="0"/>
              </a:spcBef>
              <a:spcAft>
                <a:spcPts val="0"/>
              </a:spcAft>
              <a:buFont typeface="Wingdings" panose="05000000000000000000" pitchFamily="2" charset="2"/>
              <a:buChar char="§"/>
            </a:pPr>
            <a:r>
              <a:rPr lang="en-US">
                <a:solidFill>
                  <a:schemeClr val="tx2"/>
                </a:solidFill>
                <a:effectLst/>
                <a:ea typeface="Times New Roman" panose="02020603050405020304" pitchFamily="18" charset="0"/>
              </a:rPr>
              <a:t>Momentum is a leader’s best friend</a:t>
            </a:r>
          </a:p>
          <a:p>
            <a:pPr marR="0">
              <a:spcBef>
                <a:spcPts val="0"/>
              </a:spcBef>
              <a:spcAft>
                <a:spcPts val="0"/>
              </a:spcAft>
              <a:buFont typeface="Wingdings" panose="05000000000000000000" pitchFamily="2" charset="2"/>
              <a:buChar char="§"/>
            </a:pPr>
            <a:r>
              <a:rPr lang="en-US">
                <a:solidFill>
                  <a:schemeClr val="tx2"/>
                </a:solidFill>
                <a:effectLst/>
                <a:ea typeface="Times New Roman" panose="02020603050405020304" pitchFamily="18" charset="0"/>
              </a:rPr>
              <a:t>It takes a leader to get things started</a:t>
            </a:r>
          </a:p>
          <a:p>
            <a:pPr marR="0">
              <a:spcBef>
                <a:spcPts val="0"/>
              </a:spcBef>
              <a:spcAft>
                <a:spcPts val="0"/>
              </a:spcAft>
              <a:buFont typeface="Wingdings" panose="05000000000000000000" pitchFamily="2" charset="2"/>
              <a:buChar char="§"/>
            </a:pPr>
            <a:r>
              <a:rPr lang="en-US">
                <a:solidFill>
                  <a:schemeClr val="tx2"/>
                </a:solidFill>
                <a:effectLst/>
                <a:ea typeface="Times New Roman" panose="02020603050405020304" pitchFamily="18" charset="0"/>
              </a:rPr>
              <a:t>Only a leader can create momentum.  Momentum is the difference between winning and losing.</a:t>
            </a:r>
          </a:p>
          <a:p>
            <a:pPr marR="0">
              <a:spcBef>
                <a:spcPts val="0"/>
              </a:spcBef>
              <a:spcAft>
                <a:spcPts val="0"/>
              </a:spcAft>
              <a:buFont typeface="Wingdings" panose="05000000000000000000" pitchFamily="2" charset="2"/>
              <a:buChar char="§"/>
            </a:pPr>
            <a:r>
              <a:rPr lang="en-US">
                <a:solidFill>
                  <a:schemeClr val="tx2"/>
                </a:solidFill>
                <a:effectLst/>
                <a:ea typeface="Times New Roman" panose="02020603050405020304" pitchFamily="18" charset="0"/>
              </a:rPr>
              <a:t>With enough momentum, nearly any kind of change is possible.</a:t>
            </a:r>
          </a:p>
          <a:p>
            <a:endParaRPr lang="en-US">
              <a:solidFill>
                <a:schemeClr val="tx2"/>
              </a:solidFill>
            </a:endParaRPr>
          </a:p>
          <a:p>
            <a:pPr marL="0" indent="0">
              <a:buNone/>
            </a:pPr>
            <a:r>
              <a:rPr lang="en-US" b="1">
                <a:solidFill>
                  <a:schemeClr val="tx2"/>
                </a:solidFill>
              </a:rPr>
              <a:t>Reflection</a:t>
            </a:r>
          </a:p>
          <a:p>
            <a:pPr marL="552600" lvl="1" indent="-228600">
              <a:buFont typeface="+mj-lt"/>
              <a:buAutoNum type="arabicPeriod"/>
            </a:pPr>
            <a:r>
              <a:rPr lang="en-US">
                <a:solidFill>
                  <a:schemeClr val="tx2"/>
                </a:solidFill>
              </a:rPr>
              <a:t>How do you create and maintain momentum with your staff?</a:t>
            </a:r>
          </a:p>
          <a:p>
            <a:endParaRPr lang="en-US" dirty="0">
              <a:solidFill>
                <a:schemeClr val="tx2"/>
              </a:solidFill>
            </a:endParaRPr>
          </a:p>
        </p:txBody>
      </p:sp>
      <p:pic>
        <p:nvPicPr>
          <p:cNvPr id="13" name="Picture 12" descr="Sea of white umbrellas with one blue one in the crowd">
            <a:extLst>
              <a:ext uri="{FF2B5EF4-FFF2-40B4-BE49-F238E27FC236}">
                <a16:creationId xmlns:a16="http://schemas.microsoft.com/office/drawing/2014/main" id="{6562CA4D-F894-4E47-B910-F41179F6C519}"/>
              </a:ext>
            </a:extLst>
          </p:cNvPr>
          <p:cNvPicPr>
            <a:picLocks noChangeAspect="1"/>
          </p:cNvPicPr>
          <p:nvPr/>
        </p:nvPicPr>
        <p:blipFill rotWithShape="1">
          <a:blip r:embed="rId3"/>
          <a:srcRect l="42591" r="18419" b="1"/>
          <a:stretch/>
        </p:blipFill>
        <p:spPr>
          <a:xfrm>
            <a:off x="7521283" y="10"/>
            <a:ext cx="4670717" cy="6857990"/>
          </a:xfrm>
          <a:prstGeom prst="rect">
            <a:avLst/>
          </a:prstGeom>
        </p:spPr>
      </p:pic>
    </p:spTree>
    <p:extLst>
      <p:ext uri="{BB962C8B-B14F-4D97-AF65-F5344CB8AC3E}">
        <p14:creationId xmlns:p14="http://schemas.microsoft.com/office/powerpoint/2010/main" val="196727737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71af3243-3dd4-4a8d-8c0d-dd76da1f02a5"/>
    <ds:schemaRef ds:uri="http://schemas.microsoft.com/office/infopath/2007/PartnerControl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Organic</Template>
  <TotalTime>266</TotalTime>
  <Words>2297</Words>
  <Application>Microsoft Office PowerPoint</Application>
  <PresentationFormat>Widescreen</PresentationFormat>
  <Paragraphs>311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Book</vt:lpstr>
      <vt:lpstr>Franklin Gothic Demi</vt:lpstr>
      <vt:lpstr>Times New Roman</vt:lpstr>
      <vt:lpstr>Wingdings</vt:lpstr>
      <vt:lpstr>Wingdings 2</vt:lpstr>
      <vt:lpstr>DividendVTI</vt:lpstr>
      <vt:lpstr>Laws of Leadership Part 2</vt:lpstr>
      <vt:lpstr>SWASFAA Training &amp; Continuing Education Committee</vt:lpstr>
      <vt:lpstr>Agenda</vt:lpstr>
      <vt:lpstr>The Law of the inner circle</vt:lpstr>
      <vt:lpstr>The law of empowerment</vt:lpstr>
      <vt:lpstr>The law of Reproduction</vt:lpstr>
      <vt:lpstr>The law of Buy in</vt:lpstr>
      <vt:lpstr>The law of victory</vt:lpstr>
      <vt:lpstr>The law of the big mo</vt:lpstr>
      <vt:lpstr>The law of priorities</vt:lpstr>
      <vt:lpstr>The law of sacrifice</vt:lpstr>
      <vt:lpstr>The law of Timing</vt:lpstr>
      <vt:lpstr>The law of Explosive Growth</vt:lpstr>
      <vt:lpstr>The law of legacy</vt:lpstr>
      <vt:lpstr>Laws 1-21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of Leadership Part 1</dc:title>
  <dc:creator>Crossland, Shannon</dc:creator>
  <cp:lastModifiedBy>Crossland, Shannon</cp:lastModifiedBy>
  <cp:revision>27</cp:revision>
  <cp:lastPrinted>2021-07-23T21:56:18Z</cp:lastPrinted>
  <dcterms:created xsi:type="dcterms:W3CDTF">2021-07-22T21:32:54Z</dcterms:created>
  <dcterms:modified xsi:type="dcterms:W3CDTF">2021-08-03T21:10:10Z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