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3"/>
  </p:notesMasterIdLst>
  <p:sldIdLst>
    <p:sldId id="256" r:id="rId5"/>
    <p:sldId id="280" r:id="rId6"/>
    <p:sldId id="260" r:id="rId7"/>
    <p:sldId id="276" r:id="rId8"/>
    <p:sldId id="261" r:id="rId9"/>
    <p:sldId id="262" r:id="rId10"/>
    <p:sldId id="263" r:id="rId11"/>
    <p:sldId id="264" r:id="rId12"/>
    <p:sldId id="266" r:id="rId13"/>
    <p:sldId id="267" r:id="rId14"/>
    <p:sldId id="265" r:id="rId15"/>
    <p:sldId id="268" r:id="rId16"/>
    <p:sldId id="269" r:id="rId17"/>
    <p:sldId id="270" r:id="rId18"/>
    <p:sldId id="278" r:id="rId19"/>
    <p:sldId id="271" r:id="rId20"/>
    <p:sldId id="272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531" autoAdjust="0"/>
  </p:normalViewPr>
  <p:slideViewPr>
    <p:cSldViewPr snapToGrid="0">
      <p:cViewPr varScale="1">
        <p:scale>
          <a:sx n="90" d="100"/>
          <a:sy n="90" d="100"/>
        </p:scale>
        <p:origin x="12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CA534-74CF-4DD0-88EE-43485D04AC8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2EC7A-5571-4A9B-B1BF-D3E3943A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4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735-6842-4414-887C-4FD2D54D616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50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 P&amp;P THROUGH FOR EACH TOOL </a:t>
            </a:r>
          </a:p>
          <a:p>
            <a:endParaRPr lang="en-US" dirty="0" smtClean="0"/>
          </a:p>
          <a:p>
            <a:r>
              <a:rPr lang="en-US" dirty="0" smtClean="0"/>
              <a:t>R2TIV</a:t>
            </a:r>
          </a:p>
          <a:p>
            <a:endParaRPr lang="en-US" dirty="0" smtClean="0"/>
          </a:p>
          <a:p>
            <a:r>
              <a:rPr lang="en-US" dirty="0" smtClean="0"/>
              <a:t>Copy and paste into template.</a:t>
            </a:r>
          </a:p>
          <a:p>
            <a:endParaRPr lang="en-US" dirty="0" smtClean="0"/>
          </a:p>
          <a:p>
            <a:r>
              <a:rPr lang="en-US" dirty="0" smtClean="0"/>
              <a:t>Assignments –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5812-74E4-4C37-BECC-39C6A730437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74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 P&amp;P THROUGH FOR EACH TOOL </a:t>
            </a:r>
          </a:p>
          <a:p>
            <a:endParaRPr lang="en-US" dirty="0" smtClean="0"/>
          </a:p>
          <a:p>
            <a:r>
              <a:rPr lang="en-US" dirty="0" smtClean="0"/>
              <a:t>R2TIV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5812-74E4-4C37-BECC-39C6A730437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40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 P&amp;P THROUGH FOR EACH TOOL </a:t>
            </a:r>
          </a:p>
          <a:p>
            <a:endParaRPr lang="en-US" dirty="0" smtClean="0"/>
          </a:p>
          <a:p>
            <a:r>
              <a:rPr lang="en-US" dirty="0" smtClean="0"/>
              <a:t>R2TIV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COMPLETE</a:t>
            </a:r>
          </a:p>
          <a:p>
            <a:endParaRPr lang="en-US" dirty="0" smtClean="0"/>
          </a:p>
          <a:p>
            <a:r>
              <a:rPr lang="en-US" dirty="0" smtClean="0"/>
              <a:t>Log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5812-74E4-4C37-BECC-39C6A730437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76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3029" lvl="1" indent="-344453">
              <a:spcBef>
                <a:spcPts val="1800"/>
              </a:spcBef>
              <a:buSzPct val="70000"/>
            </a:pPr>
            <a:r>
              <a:rPr lang="en-US" dirty="0" smtClean="0"/>
              <a:t>Assignments can be tracked easily with due dates, last modified, status and section items.</a:t>
            </a:r>
          </a:p>
          <a:p>
            <a:pPr lvl="1"/>
            <a:r>
              <a:rPr lang="en-US" sz="1100" dirty="0" smtClean="0"/>
              <a:t>Read or Write Access</a:t>
            </a:r>
          </a:p>
          <a:p>
            <a:pPr lvl="1"/>
            <a:r>
              <a:rPr lang="en-US" sz="1100" dirty="0" smtClean="0"/>
              <a:t>- Can Print Assignment Summary</a:t>
            </a:r>
          </a:p>
          <a:p>
            <a:pPr lvl="2"/>
            <a:r>
              <a:rPr lang="en-US" sz="1100" dirty="0" smtClean="0"/>
              <a:t>Sections to Include</a:t>
            </a:r>
          </a:p>
          <a:p>
            <a:pPr lvl="2"/>
            <a:r>
              <a:rPr lang="en-US" sz="1100" dirty="0" smtClean="0"/>
              <a:t>Assignee</a:t>
            </a:r>
          </a:p>
          <a:p>
            <a:pPr lvl="2"/>
            <a:r>
              <a:rPr lang="en-US" sz="1100" dirty="0" smtClean="0"/>
              <a:t>Status of Assignment</a:t>
            </a:r>
          </a:p>
          <a:p>
            <a:pPr lvl="1"/>
            <a:r>
              <a:rPr lang="en-US" sz="1100" dirty="0" smtClean="0"/>
              <a:t>- Assign Sections to Staff to Write by Section &amp; Subsection</a:t>
            </a:r>
          </a:p>
          <a:p>
            <a:pPr lvl="3"/>
            <a:r>
              <a:rPr lang="en-US" sz="1100" dirty="0" smtClean="0"/>
              <a:t>Email Notification</a:t>
            </a:r>
          </a:p>
          <a:p>
            <a:pPr lvl="3"/>
            <a:r>
              <a:rPr lang="en-US" sz="1100" dirty="0" smtClean="0"/>
              <a:t>Completion Timelines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2EC7A-5571-4A9B-B1BF-D3E3943A5F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91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6"/>
            <a:r>
              <a:rPr lang="en-US" dirty="0" smtClean="0"/>
              <a:t>OVERVIEW</a:t>
            </a:r>
            <a:r>
              <a:rPr lang="en-US" baseline="0" dirty="0" smtClean="0"/>
              <a:t> and SUMMARY</a:t>
            </a:r>
            <a:endParaRPr lang="en-US" dirty="0" smtClean="0"/>
          </a:p>
          <a:p>
            <a:pPr defTabSz="914306"/>
            <a:r>
              <a:rPr lang="en-US" dirty="0" smtClean="0"/>
              <a:t>NASFAA </a:t>
            </a:r>
            <a:r>
              <a:rPr lang="en-US" dirty="0"/>
              <a:t>continues to release new functionality and improvements – look for release updates in </a:t>
            </a:r>
            <a:r>
              <a:rPr lang="en-US" i="1" dirty="0"/>
              <a:t>Today’s News</a:t>
            </a:r>
            <a:r>
              <a:rPr lang="en-US" dirty="0"/>
              <a:t>!</a:t>
            </a:r>
          </a:p>
          <a:p>
            <a:pPr defTabSz="914306"/>
            <a:endParaRPr lang="en-US" dirty="0"/>
          </a:p>
          <a:p>
            <a:pPr defTabSz="914306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5812-74E4-4C37-BECC-39C6A730437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46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51" indent="-231751">
              <a:spcBef>
                <a:spcPts val="1800"/>
              </a:spcBef>
            </a:pPr>
            <a:r>
              <a:rPr lang="en-US" dirty="0" smtClean="0"/>
              <a:t>Automatically displays last time your P&amp;P was updated and by whom. This is an important feature for tracking purposes.</a:t>
            </a:r>
          </a:p>
          <a:p>
            <a:pPr marL="231751" indent="-231751">
              <a:spcBef>
                <a:spcPts val="1800"/>
              </a:spcBef>
            </a:pPr>
            <a:r>
              <a:rPr lang="en-US" dirty="0" smtClean="0"/>
              <a:t>The “View/Add Assignment Comments” tool is great to use as a reminder or as a follow-up</a:t>
            </a:r>
          </a:p>
          <a:p>
            <a:pPr marL="231751" indent="-231751">
              <a:spcBef>
                <a:spcPts val="1800"/>
              </a:spcBef>
            </a:pPr>
            <a:r>
              <a:rPr lang="en-US" dirty="0" smtClean="0"/>
              <a:t>Users may assign portions of the manual to staff within your department and in other areas on campus.</a:t>
            </a:r>
          </a:p>
          <a:p>
            <a:pPr marL="573029" lvl="1" indent="-344453">
              <a:spcBef>
                <a:spcPts val="1800"/>
              </a:spcBef>
              <a:buSzPct val="70000"/>
            </a:pPr>
            <a:r>
              <a:rPr lang="en-US" dirty="0" smtClean="0"/>
              <a:t>Assignments can be tracked easily with due dates, last modified, status and section items.</a:t>
            </a:r>
          </a:p>
          <a:p>
            <a:pPr lvl="1"/>
            <a:r>
              <a:rPr lang="en-US" sz="1100" dirty="0"/>
              <a:t>Read or Write Access</a:t>
            </a:r>
          </a:p>
          <a:p>
            <a:pPr lvl="1"/>
            <a:r>
              <a:rPr lang="en-US" sz="1100" dirty="0"/>
              <a:t>- Can Print Assignment Summary</a:t>
            </a:r>
          </a:p>
          <a:p>
            <a:pPr lvl="2"/>
            <a:r>
              <a:rPr lang="en-US" sz="1100" dirty="0"/>
              <a:t>Sections to Include</a:t>
            </a:r>
          </a:p>
          <a:p>
            <a:pPr lvl="2"/>
            <a:r>
              <a:rPr lang="en-US" sz="1100" dirty="0"/>
              <a:t>Assignee</a:t>
            </a:r>
          </a:p>
          <a:p>
            <a:pPr lvl="2"/>
            <a:r>
              <a:rPr lang="en-US" sz="1100" dirty="0"/>
              <a:t>Status of Assignment</a:t>
            </a:r>
          </a:p>
          <a:p>
            <a:pPr lvl="1"/>
            <a:r>
              <a:rPr lang="en-US" sz="1100" dirty="0"/>
              <a:t>- Assign Sections to Staff to Write by Section &amp; Subsection</a:t>
            </a:r>
          </a:p>
          <a:p>
            <a:pPr lvl="3"/>
            <a:r>
              <a:rPr lang="en-US" sz="1100" dirty="0"/>
              <a:t>Email Notification</a:t>
            </a:r>
          </a:p>
          <a:p>
            <a:pPr lvl="3"/>
            <a:r>
              <a:rPr lang="en-US" sz="1100" dirty="0"/>
              <a:t>Completion Timelines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5812-74E4-4C37-BECC-39C6A730437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97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 our committee needs representatives from Arkansas, Louisiana and New Mexico.  Please let us know if you are interested.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2EC7A-5571-4A9B-B1BF-D3E3943A5F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39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51" indent="-231751"/>
            <a:r>
              <a:rPr lang="en-US" sz="1100" dirty="0"/>
              <a:t>July 2016 – NASFAA introduced the Compliance Engine, an online tool combining two of NASFAA’s popular PDF-based tools, the Self-Evaluation Guide, and the Policies &amp; Procedures Manual template. </a:t>
            </a:r>
          </a:p>
          <a:p>
            <a:pPr marL="231751" indent="-231751"/>
            <a:r>
              <a:rPr lang="en-US" sz="1100" dirty="0"/>
              <a:t>Benefits of moving from PDF to the Web:</a:t>
            </a:r>
          </a:p>
          <a:p>
            <a:pPr marL="573029" lvl="1" indent="-344453">
              <a:spcBef>
                <a:spcPts val="600"/>
              </a:spcBef>
              <a:buSzPct val="80000"/>
            </a:pPr>
            <a:r>
              <a:rPr lang="en-US" sz="1100" dirty="0"/>
              <a:t>Collaborative environment supports inter-departmental sharing</a:t>
            </a:r>
          </a:p>
          <a:p>
            <a:pPr marL="573029" lvl="1" indent="-344453">
              <a:spcBef>
                <a:spcPts val="600"/>
              </a:spcBef>
              <a:buSzPct val="80000"/>
            </a:pPr>
            <a:r>
              <a:rPr lang="en-US" sz="1100" dirty="0"/>
              <a:t>Centralization of compliance and P&amp;P data </a:t>
            </a:r>
          </a:p>
          <a:p>
            <a:pPr marL="573029" lvl="1" indent="-344453">
              <a:spcBef>
                <a:spcPts val="600"/>
              </a:spcBef>
              <a:buSzPct val="80000"/>
            </a:pPr>
            <a:r>
              <a:rPr lang="en-US" sz="1100" dirty="0"/>
              <a:t>Email notification of key content updates</a:t>
            </a:r>
          </a:p>
          <a:p>
            <a:pPr marL="573029" lvl="1" indent="-344453">
              <a:spcBef>
                <a:spcPts val="600"/>
              </a:spcBef>
              <a:buSzPct val="80000"/>
            </a:pPr>
            <a:r>
              <a:rPr lang="en-US" sz="1100" dirty="0"/>
              <a:t>Task and deadline management</a:t>
            </a:r>
          </a:p>
          <a:p>
            <a:pPr marL="231751" indent="-231751">
              <a:spcBef>
                <a:spcPts val="600"/>
              </a:spcBef>
            </a:pPr>
            <a:r>
              <a:rPr lang="en-US" sz="1100" dirty="0"/>
              <a:t>Served as Chair - The Policies &amp; Procedures Compliance Engine Implementation Task Force was asked to </a:t>
            </a:r>
          </a:p>
          <a:p>
            <a:pPr marL="573029" lvl="1" indent="-344453">
              <a:buSzPct val="80000"/>
            </a:pPr>
            <a:r>
              <a:rPr lang="en-US" sz="1100" dirty="0"/>
              <a:t>Assess whether the tool meets user needs (may impact future development considerations), </a:t>
            </a:r>
          </a:p>
          <a:p>
            <a:pPr marL="573029" lvl="1" indent="-344453">
              <a:buSzPct val="80000"/>
            </a:pPr>
            <a:r>
              <a:rPr lang="en-US" sz="1100" dirty="0"/>
              <a:t>Identify adoption/implementation challenges and concerns, and </a:t>
            </a:r>
          </a:p>
          <a:p>
            <a:pPr marL="573029" lvl="1" indent="-344453">
              <a:buSzPct val="80000"/>
            </a:pPr>
            <a:r>
              <a:rPr lang="en-US" sz="1100" dirty="0"/>
              <a:t>Help NASFAA develop outreach materials to encourage users to transition to, and maintain their work within the tool. </a:t>
            </a:r>
          </a:p>
          <a:p>
            <a:pPr marL="115877" indent="-344453">
              <a:spcBef>
                <a:spcPts val="600"/>
              </a:spcBef>
              <a:buSzPct val="80000"/>
            </a:pPr>
            <a:endParaRPr lang="en-US" sz="11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5812-74E4-4C37-BECC-39C6A730437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1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January 10</a:t>
            </a:r>
            <a:r>
              <a:rPr lang="en-US" baseline="30000" dirty="0" smtClean="0"/>
              <a:t>th</a:t>
            </a:r>
            <a:r>
              <a:rPr lang="en-US" dirty="0" smtClean="0"/>
              <a:t> – NASFAA Today’s New – link to P&amp;P</a:t>
            </a:r>
            <a:r>
              <a:rPr lang="en-US" baseline="0" dirty="0" smtClean="0"/>
              <a:t> Builder User Manual Available – </a:t>
            </a:r>
          </a:p>
          <a:p>
            <a:r>
              <a:rPr lang="en-US" baseline="0" dirty="0" smtClean="0"/>
              <a:t>Listed this link in your resources handout</a:t>
            </a:r>
          </a:p>
          <a:p>
            <a:r>
              <a:rPr lang="en-US" baseline="0" dirty="0" smtClean="0"/>
              <a:t>Step by step guide to adding content, assigning items, manual action, printing, archiving, rolling over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Slide illustrates – my “sandbox” practice site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5812-74E4-4C37-BECC-39C6A730437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93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 Screen if possible of builder!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5812-74E4-4C37-BECC-39C6A730437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50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Sections – </a:t>
            </a:r>
          </a:p>
          <a:p>
            <a:r>
              <a:rPr lang="en-US" dirty="0" smtClean="0"/>
              <a:t>HIGHLIGHT </a:t>
            </a:r>
            <a:r>
              <a:rPr lang="en-US" baseline="0" dirty="0" smtClean="0"/>
              <a:t> - Reserved for institution use – NEXT SLIDE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5812-74E4-4C37-BECC-39C6A730437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21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Online – click on Transfer</a:t>
            </a:r>
            <a:r>
              <a:rPr lang="en-US" baseline="0" dirty="0" smtClean="0"/>
              <a:t> Offers hyperlink – takes you to procedure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5812-74E4-4C37-BECC-39C6A730437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98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 P&amp;P THROUGH FOR EACH TOOL </a:t>
            </a:r>
          </a:p>
          <a:p>
            <a:endParaRPr lang="en-US" dirty="0" smtClean="0"/>
          </a:p>
          <a:p>
            <a:r>
              <a:rPr lang="en-US" dirty="0" smtClean="0"/>
              <a:t>R2TIV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5812-74E4-4C37-BECC-39C6A730437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66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 P&amp;P THROUGH FOR EACH TOOL </a:t>
            </a:r>
          </a:p>
          <a:p>
            <a:endParaRPr lang="en-US" dirty="0" smtClean="0"/>
          </a:p>
          <a:p>
            <a:r>
              <a:rPr lang="en-US" dirty="0" smtClean="0"/>
              <a:t>R2TIV</a:t>
            </a:r>
          </a:p>
          <a:p>
            <a:r>
              <a:rPr lang="en-US" dirty="0" smtClean="0"/>
              <a:t>Use as </a:t>
            </a:r>
            <a:r>
              <a:rPr lang="en-US" dirty="0" smtClean="0"/>
              <a:t>a </a:t>
            </a:r>
            <a:r>
              <a:rPr lang="en-US" dirty="0" smtClean="0"/>
              <a:t>guide to review current P&amp;Ps and make adjustments as need be.  </a:t>
            </a:r>
            <a:endParaRPr lang="en-US" dirty="0" smtClean="0"/>
          </a:p>
          <a:p>
            <a:endParaRPr lang="en-US" dirty="0" smtClean="0"/>
          </a:p>
          <a:p>
            <a:pPr marL="231775" indent="-231775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Regulatory references easily accessible throughout the template and can be embedded in the manuals to simplify your research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Enter responses through the template to create one or more manuals for your institution 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Copy, paste, and format existing and new content easily with familiar document management functions: </a:t>
            </a:r>
          </a:p>
          <a:p>
            <a:pPr marL="573088" lvl="4" indent="-341313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/>
              <a:t>Text</a:t>
            </a:r>
          </a:p>
          <a:p>
            <a:pPr marL="573088" lvl="4" indent="-341313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/>
              <a:t>Graphics</a:t>
            </a:r>
          </a:p>
          <a:p>
            <a:pPr marL="573088" lvl="4" indent="-341313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/>
              <a:t>Links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Easy upload tools for images and related files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5812-74E4-4C37-BECC-39C6A730437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13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5812-74E4-4C37-BECC-39C6A730437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8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asfaa.org/Voluntee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Overview of Tools:  NASFAA Compliance Engine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SWASFAA Training &amp; Continuing education committee</a:t>
            </a:r>
          </a:p>
          <a:p>
            <a:r>
              <a:rPr lang="en-US" dirty="0"/>
              <a:t> </a:t>
            </a:r>
            <a:r>
              <a:rPr lang="en-US" dirty="0" smtClean="0"/>
              <a:t>  Policies &amp; Procedures Pathway webinar</a:t>
            </a:r>
          </a:p>
          <a:p>
            <a:r>
              <a:rPr lang="en-US" dirty="0"/>
              <a:t> </a:t>
            </a:r>
            <a:r>
              <a:rPr lang="en-US" dirty="0" smtClean="0"/>
              <a:t>  March 30, 2020 10:00 a.m. CST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93980" y="2141687"/>
            <a:ext cx="6170782" cy="2986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27" y="1960934"/>
            <a:ext cx="5285867" cy="41437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04293" y="1680779"/>
            <a:ext cx="8946541" cy="4195481"/>
          </a:xfrm>
        </p:spPr>
        <p:txBody>
          <a:bodyPr>
            <a:normAutofit fontScale="92500" lnSpcReduction="20000"/>
          </a:bodyPr>
          <a:lstStyle/>
          <a:p>
            <a:pPr marL="231775" indent="-231775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Regulatory references easily accessible throughout the template and can be embedded in the manuals to simplify your research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Enter responses through the template to create one or more manuals for your institution 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Copy, paste, and format existing and new content easily with familiar document management functions: </a:t>
            </a:r>
          </a:p>
          <a:p>
            <a:pPr marL="573088" lvl="4" indent="-341313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sz="2000" dirty="0"/>
              <a:t>Text</a:t>
            </a:r>
          </a:p>
          <a:p>
            <a:pPr marL="573088" lvl="4" indent="-341313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sz="2000" dirty="0"/>
              <a:t>Graphics</a:t>
            </a:r>
          </a:p>
          <a:p>
            <a:pPr marL="573088" lvl="4" indent="-341313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sz="2000" dirty="0"/>
              <a:t>Links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Easy upload tools for images and related files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4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6110" y="2374979"/>
            <a:ext cx="4727275" cy="2678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579" y="1971566"/>
            <a:ext cx="3636616" cy="42305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82" y="2379821"/>
            <a:ext cx="5289517" cy="2891790"/>
          </a:xfrm>
          <a:prstGeom prst="rect">
            <a:avLst/>
          </a:prstGeom>
        </p:spPr>
      </p:pic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63" y="2091690"/>
            <a:ext cx="5005632" cy="346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4" y="1968884"/>
            <a:ext cx="4941570" cy="250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964" y="4797094"/>
            <a:ext cx="3092837" cy="1739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176" y="2050638"/>
            <a:ext cx="5604510" cy="403041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321" y="2004775"/>
            <a:ext cx="8613964" cy="4206240"/>
          </a:xfrm>
        </p:spPr>
        <p:txBody>
          <a:bodyPr>
            <a:normAutofit fontScale="92500" lnSpcReduction="20000"/>
          </a:bodyPr>
          <a:lstStyle/>
          <a:p>
            <a:pPr marL="231775" indent="-2317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Automatically displays last time your P&amp;P was updated and by whom. This is an important feature for tracking purposes.</a:t>
            </a:r>
          </a:p>
          <a:p>
            <a:pPr marL="231775" indent="-2317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“View/Add Assignment Comments” tool is great to use as a reminder or as a follow-up</a:t>
            </a:r>
          </a:p>
          <a:p>
            <a:pPr marL="231775" indent="-2317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Users may assign portions of the manual to staff within your department and in other areas on campus.</a:t>
            </a:r>
          </a:p>
          <a:p>
            <a:pPr marL="573088" lvl="1" indent="-344488">
              <a:spcBef>
                <a:spcPts val="1800"/>
              </a:spcBef>
              <a:buSzPct val="70000"/>
              <a:buFont typeface="Wingdings" panose="05000000000000000000" pitchFamily="2" charset="2"/>
              <a:buChar char="Ø"/>
            </a:pPr>
            <a:r>
              <a:rPr lang="en-US" sz="2400" dirty="0"/>
              <a:t>Assignments can be tracked easily with due dates, last modified, status and section items.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350">
                <a:solidFill>
                  <a:srgbClr val="FFFFFF"/>
                </a:solidFill>
              </a:rPr>
              <a:pPr/>
              <a:t>15</a:t>
            </a:fld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indent="-231775"/>
            <a:r>
              <a:rPr lang="en-US" dirty="0"/>
              <a:t>The P&amp;P Builder displays what needs to be in that section, thus meeting helping your school meet compliance requirements.</a:t>
            </a:r>
          </a:p>
          <a:p>
            <a:pPr marL="231775" indent="-231775"/>
            <a:r>
              <a:rPr lang="en-US" dirty="0"/>
              <a:t>Going through an audit or program review? </a:t>
            </a:r>
          </a:p>
          <a:p>
            <a:pPr marL="573088" lvl="1" indent="-344488">
              <a:spcBef>
                <a:spcPts val="1200"/>
              </a:spcBef>
              <a:buSzPct val="70000"/>
            </a:pPr>
            <a:r>
              <a:rPr lang="en-US" sz="2000" dirty="0"/>
              <a:t>Easy downloads let you save your manual as a PDF for sharing with stakeholders.</a:t>
            </a:r>
          </a:p>
          <a:p>
            <a:pPr marL="573088" lvl="1" indent="-344488">
              <a:spcBef>
                <a:spcPts val="1200"/>
              </a:spcBef>
              <a:buSzPct val="70000"/>
            </a:pPr>
            <a:r>
              <a:rPr lang="en-US" sz="2000" dirty="0"/>
              <a:t>Links to federal regulations make it easy to compare your policy with the requirements.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5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Helpful Hints</a:t>
            </a:r>
          </a:p>
          <a:p>
            <a:r>
              <a:rPr lang="en-US" dirty="0" smtClean="0"/>
              <a:t>Functionality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The P&amp;P Builder displays what needs to be in that section, thus meeting helping your school meet compliance requirements.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Going through an audit or program review? </a:t>
            </a:r>
          </a:p>
          <a:p>
            <a:pPr marL="573088" lvl="1" indent="-344488"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en-US" sz="2000" dirty="0"/>
              <a:t>Easy downloads let you save your manual as a PDF for sharing with stakeholders.</a:t>
            </a:r>
          </a:p>
          <a:p>
            <a:pPr marL="573088" lvl="1" indent="-344488"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en-US" sz="2000" dirty="0"/>
              <a:t>Links to federal regulations make it easy to compare your policy with the requirements</a:t>
            </a:r>
            <a:r>
              <a:rPr lang="en-US" sz="2800" dirty="0"/>
              <a:t>. 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SWASFAA NEEDS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619" y="2116713"/>
            <a:ext cx="9465451" cy="4195481"/>
          </a:xfrm>
        </p:spPr>
        <p:txBody>
          <a:bodyPr/>
          <a:lstStyle/>
          <a:p>
            <a:r>
              <a:rPr lang="en-US" dirty="0" smtClean="0"/>
              <a:t>Volunteer -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www.swasfaa.org/Volunteer</a:t>
            </a:r>
            <a:endParaRPr lang="en-US" dirty="0" smtClean="0"/>
          </a:p>
          <a:p>
            <a:r>
              <a:rPr lang="en-US" dirty="0" smtClean="0"/>
              <a:t>Committee Members</a:t>
            </a:r>
          </a:p>
          <a:p>
            <a:pPr lvl="1"/>
            <a:r>
              <a:rPr lang="en-US" i="1" dirty="0" smtClean="0"/>
              <a:t>Chair:  </a:t>
            </a:r>
            <a:r>
              <a:rPr lang="en-US" dirty="0" smtClean="0"/>
              <a:t>Shannon </a:t>
            </a:r>
            <a:r>
              <a:rPr lang="en-US" dirty="0"/>
              <a:t>Crossland, Texas Tech University</a:t>
            </a:r>
          </a:p>
          <a:p>
            <a:pPr lvl="1"/>
            <a:r>
              <a:rPr lang="en-US" i="1" dirty="0"/>
              <a:t>Arkansas Representative:  </a:t>
            </a:r>
            <a:r>
              <a:rPr lang="en-US" dirty="0"/>
              <a:t>TBD </a:t>
            </a:r>
          </a:p>
          <a:p>
            <a:pPr lvl="1"/>
            <a:r>
              <a:rPr lang="en-US" i="1" dirty="0"/>
              <a:t>Louisiana Representative:  </a:t>
            </a:r>
            <a:r>
              <a:rPr lang="en-US" dirty="0"/>
              <a:t>TBD</a:t>
            </a:r>
          </a:p>
          <a:p>
            <a:pPr lvl="1"/>
            <a:r>
              <a:rPr lang="en-US" i="1" dirty="0"/>
              <a:t>New Mexico Representative:  </a:t>
            </a:r>
            <a:r>
              <a:rPr lang="en-US" dirty="0"/>
              <a:t>TBD</a:t>
            </a:r>
          </a:p>
          <a:p>
            <a:pPr lvl="1"/>
            <a:r>
              <a:rPr lang="en-US" i="1" dirty="0"/>
              <a:t>Oklahoma Representative:  </a:t>
            </a:r>
            <a:r>
              <a:rPr lang="en-US" dirty="0"/>
              <a:t>Audra Main, Moore Norman Technology Center</a:t>
            </a:r>
          </a:p>
          <a:p>
            <a:pPr lvl="1"/>
            <a:r>
              <a:rPr lang="en-US" i="1" dirty="0"/>
              <a:t>Texas Representative:  </a:t>
            </a:r>
            <a:r>
              <a:rPr lang="en-US" dirty="0"/>
              <a:t>James Smith, Lone Star College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227" y="2038028"/>
            <a:ext cx="8759261" cy="4296228"/>
          </a:xfrm>
        </p:spPr>
        <p:txBody>
          <a:bodyPr>
            <a:normAutofit/>
          </a:bodyPr>
          <a:lstStyle/>
          <a:p>
            <a:pPr marL="231775" indent="-231775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Included in NASFAA Value Plus Membership – </a:t>
            </a:r>
            <a:endParaRPr lang="en-US" sz="2800" dirty="0">
              <a:solidFill>
                <a:srgbClr val="FFFF00"/>
              </a:solidFill>
            </a:endParaRPr>
          </a:p>
          <a:p>
            <a:pPr marL="231775" indent="-231775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Standard and Value members can add the P&amp;P Builder to their </a:t>
            </a:r>
            <a:r>
              <a:rPr lang="en-US" sz="2800" dirty="0" smtClean="0"/>
              <a:t>membership </a:t>
            </a:r>
            <a:r>
              <a:rPr lang="en-US" sz="2800" dirty="0"/>
              <a:t>dues renewal invoice for $99/year, per institution</a:t>
            </a:r>
          </a:p>
          <a:p>
            <a:pPr marL="231775" indent="-231775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One subscription covers access for all employees at the institution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350">
                <a:solidFill>
                  <a:srgbClr val="FFFFFF"/>
                </a:solidFill>
              </a:rPr>
              <a:pPr/>
              <a:t>2</a:t>
            </a:fld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42555"/>
            <a:ext cx="8946541" cy="4195481"/>
          </a:xfrm>
        </p:spPr>
        <p:txBody>
          <a:bodyPr>
            <a:normAutofit fontScale="70000" lnSpcReduction="20000"/>
          </a:bodyPr>
          <a:lstStyle/>
          <a:p>
            <a:pPr marL="231775" indent="-231775">
              <a:spcBef>
                <a:spcPts val="600"/>
              </a:spcBef>
            </a:pPr>
            <a:r>
              <a:rPr lang="en-US" sz="2600" dirty="0"/>
              <a:t>The online P&amp;P Builder was built to address a need on campus for an easy-to-update, accurate P&amp;P. Aid offices are already doing a lot with few resources. This tool is intended to streamline a cumbersome (but necessary) process</a:t>
            </a:r>
            <a:r>
              <a:rPr lang="en-US" sz="2600" dirty="0" smtClean="0"/>
              <a:t>.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Completing the first manual will take some time; but once completed, only portions that have new regulatory requirements will require updates in subsequent years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The P&amp;P Builder tells you exactly what regulations are needed - no more guess work!</a:t>
            </a:r>
          </a:p>
          <a:p>
            <a:pPr marL="573088" lvl="2" indent="-341313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sz="2600" dirty="0"/>
              <a:t>Each section of the P&amp;P Builder contains links to the applicable federal regulations institutions must adhere to; this resource is invaluable to schools who are completing or updating their policies and procedures manuals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Centralizes all compliance and policies and procedures information online</a:t>
            </a:r>
          </a:p>
          <a:p>
            <a:pPr marL="231775" indent="-231775">
              <a:spcBef>
                <a:spcPts val="6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6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866" y="1707063"/>
            <a:ext cx="8079273" cy="4206240"/>
          </a:xfrm>
        </p:spPr>
        <p:txBody>
          <a:bodyPr>
            <a:normAutofit fontScale="92500" lnSpcReduction="20000"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Managing a P&amp;P manual can be a challenge:</a:t>
            </a:r>
          </a:p>
          <a:p>
            <a:pPr marL="573088" lvl="1" indent="-3444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Keeping up to date with federal, state, and institutional changes is daunting </a:t>
            </a:r>
          </a:p>
          <a:p>
            <a:pPr marL="573088" lvl="1" indent="-3444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Manuals are often in pieces and scattered around the office in various locations and formats </a:t>
            </a:r>
          </a:p>
          <a:p>
            <a:pPr marL="231775" indent="-2317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NASFAA’s P&amp;P Builder alleviates many of these problems:</a:t>
            </a:r>
          </a:p>
          <a:p>
            <a:pPr marL="573088" lvl="1" indent="-3444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Provides a central online location for a complete manual</a:t>
            </a:r>
          </a:p>
          <a:p>
            <a:pPr marL="573088" lvl="1" indent="-3444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Provides links and references to regulations, as well as email notifications about the latest regulatory changes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8386C47-AE2F-433F-A192-2AF98399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9139" y="6422856"/>
            <a:ext cx="709698" cy="365125"/>
          </a:xfrm>
        </p:spPr>
        <p:txBody>
          <a:bodyPr/>
          <a:lstStyle/>
          <a:p>
            <a:fld id="{D57F1E4F-1CFF-5643-939E-217C01CDF565}" type="slidenum">
              <a:rPr lang="en-US" sz="1350">
                <a:solidFill>
                  <a:srgbClr val="FFFFFF"/>
                </a:solidFill>
              </a:rPr>
              <a:pPr/>
              <a:t>4</a:t>
            </a:fld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7821" y="1777262"/>
            <a:ext cx="7415874" cy="399891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3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1775" indent="-231775"/>
            <a:r>
              <a:rPr lang="en-US" dirty="0"/>
              <a:t>The P&amp;P Builder outlines all of the major components needed in your P&amp;P as well as all required sections for federal compliance</a:t>
            </a:r>
          </a:p>
          <a:p>
            <a:pPr marL="231775" indent="-231775"/>
            <a:r>
              <a:rPr lang="en-US" dirty="0"/>
              <a:t>Subsections Helps You…</a:t>
            </a:r>
          </a:p>
          <a:p>
            <a:pPr marL="573088" lvl="2" indent="-341313">
              <a:spcBef>
                <a:spcPts val="4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Be Thorough in Your Approach</a:t>
            </a:r>
          </a:p>
          <a:p>
            <a:pPr marL="573088" lvl="2" indent="-341313">
              <a:spcBef>
                <a:spcPts val="4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Provide Guidance Regarding Topics to include in your Policy Statements</a:t>
            </a:r>
          </a:p>
          <a:p>
            <a:pPr marL="573088" lvl="2" indent="-341313">
              <a:spcBef>
                <a:spcPts val="4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Know Applicable Statutory and Regulatory Citations for Each Section</a:t>
            </a:r>
          </a:p>
          <a:p>
            <a:pPr marL="231775" indent="-231775"/>
            <a:r>
              <a:rPr lang="en-US" dirty="0"/>
              <a:t>“Reserved for Institution Use” Subsections </a:t>
            </a:r>
          </a:p>
          <a:p>
            <a:pPr marL="573088" lvl="2" indent="-341313">
              <a:spcBef>
                <a:spcPts val="4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Sections for Miscellaneous  P&amp;P Items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6088" y="2032443"/>
            <a:ext cx="4987174" cy="39989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5876" y="2112143"/>
            <a:ext cx="5204725" cy="3998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365" y="2112143"/>
            <a:ext cx="5369215" cy="411718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22374" y="5461425"/>
            <a:ext cx="777240" cy="32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3416" y="1853248"/>
            <a:ext cx="5477383" cy="41342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9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A48C2DC9C5341A6957FD7E991A50F" ma:contentTypeVersion="10" ma:contentTypeDescription="Create a new document." ma:contentTypeScope="" ma:versionID="250baec3bdb972060121eab923d288ee">
  <xsd:schema xmlns:xsd="http://www.w3.org/2001/XMLSchema" xmlns:xs="http://www.w3.org/2001/XMLSchema" xmlns:p="http://schemas.microsoft.com/office/2006/metadata/properties" xmlns:ns3="d9d216d7-e9a6-4a3a-ba5c-83cbcb072594" targetNamespace="http://schemas.microsoft.com/office/2006/metadata/properties" ma:root="true" ma:fieldsID="af38a9c23f444f46db428083be405a0a" ns3:_="">
    <xsd:import namespace="d9d216d7-e9a6-4a3a-ba5c-83cbcb0725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216d7-e9a6-4a3a-ba5c-83cbcb072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AD1603-353B-4ECE-BC8E-4A85B8210D57}">
  <ds:schemaRefs>
    <ds:schemaRef ds:uri="http://purl.org/dc/elements/1.1/"/>
    <ds:schemaRef ds:uri="http://schemas.microsoft.com/office/2006/metadata/properties"/>
    <ds:schemaRef ds:uri="d9d216d7-e9a6-4a3a-ba5c-83cbcb07259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72EFA1D-37C8-4919-8C46-F6D9D91FD4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9C0A8C-4F16-48EF-9F2D-2B5E35F958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216d7-e9a6-4a3a-ba5c-83cbcb072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336</TotalTime>
  <Words>1174</Words>
  <Application>Microsoft Office PowerPoint</Application>
  <PresentationFormat>Widescreen</PresentationFormat>
  <Paragraphs>160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3</vt:lpstr>
      <vt:lpstr>Ion</vt:lpstr>
      <vt:lpstr>Overview of Tools:  NASFAA Compliance Engine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SWASFAA NEEDS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Tools:  NASFAA Compliance Engine</dc:title>
  <dc:creator>Crossland, Shannon</dc:creator>
  <cp:lastModifiedBy>Crossland, Shannon</cp:lastModifiedBy>
  <cp:revision>12</cp:revision>
  <dcterms:created xsi:type="dcterms:W3CDTF">2020-03-10T18:34:22Z</dcterms:created>
  <dcterms:modified xsi:type="dcterms:W3CDTF">2020-03-30T16:07:16Z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0x010100D7AA48C2DC9C5341A6957FD7E991A50F</vt:lpwstr>
  </property>
</Properties>
</file>